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webp" ContentType="image/webp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>
  <p:sldMasterIdLst>
    <p:sldMasterId id="2147483659" r:id="rId1"/>
    <p:sldMasterId id="2147483660" r:id="rId2"/>
  </p:sldMasterIdLst>
  <p:notesMasterIdLst>
    <p:notesMasterId r:id="rId30"/>
  </p:notesMasterIdLst>
  <p:sldIdLst>
    <p:sldId id="256" r:id="rId3"/>
    <p:sldId id="257" r:id="rId4"/>
    <p:sldId id="279" r:id="rId5"/>
    <p:sldId id="280" r:id="rId6"/>
    <p:sldId id="272" r:id="rId7"/>
    <p:sldId id="298" r:id="rId8"/>
    <p:sldId id="291" r:id="rId9"/>
    <p:sldId id="292" r:id="rId10"/>
    <p:sldId id="294" r:id="rId11"/>
    <p:sldId id="278" r:id="rId12"/>
    <p:sldId id="293" r:id="rId13"/>
    <p:sldId id="296" r:id="rId14"/>
    <p:sldId id="299" r:id="rId15"/>
    <p:sldId id="295" r:id="rId16"/>
    <p:sldId id="297" r:id="rId17"/>
    <p:sldId id="277" r:id="rId18"/>
    <p:sldId id="300" r:id="rId19"/>
    <p:sldId id="265" r:id="rId20"/>
    <p:sldId id="273" r:id="rId21"/>
    <p:sldId id="274" r:id="rId22"/>
    <p:sldId id="275" r:id="rId23"/>
    <p:sldId id="276" r:id="rId24"/>
    <p:sldId id="301" r:id="rId25"/>
    <p:sldId id="287" r:id="rId26"/>
    <p:sldId id="258" r:id="rId27"/>
    <p:sldId id="268" r:id="rId28"/>
    <p:sldId id="269" r:id="rId29"/>
  </p:sldIdLst>
  <p:sldSz cx="9144000" cy="5143500" type="screen16x9"/>
  <p:notesSz cx="6858000" cy="9144000"/>
  <p:embeddedFontLst>
    <p:embeddedFont>
      <p:font typeface="B Morvarid" panose="00000400000000000000" pitchFamily="2" charset="-78"/>
      <p:regular r:id="rId31"/>
    </p:embeddedFont>
    <p:embeddedFont>
      <p:font typeface="B Traffic" panose="00000400000000000000" pitchFamily="2" charset="-78"/>
      <p:regular r:id="rId32"/>
      <p:bold r:id="rId33"/>
    </p:embeddedFont>
    <p:embeddedFont>
      <p:font typeface="B Zar" panose="00000400000000000000" pitchFamily="2" charset="-78"/>
      <p:regular r:id="rId34"/>
      <p:bold r:id="rId35"/>
    </p:embeddedFont>
    <p:embeddedFont>
      <p:font typeface="Barlow Condensed SemiBold" panose="00000706000000000000" pitchFamily="2" charset="0"/>
      <p:bold r:id="rId36"/>
      <p:boldItalic r:id="rId37"/>
    </p:embeddedFont>
    <p:embeddedFont>
      <p:font typeface="Calibri" panose="020F0502020204030204" pitchFamily="34" charset="0"/>
      <p:regular r:id="rId38"/>
      <p:bold r:id="rId39"/>
      <p:italic r:id="rId40"/>
      <p:boldItalic r:id="rId41"/>
    </p:embeddedFont>
    <p:embeddedFont>
      <p:font typeface="Comic Sans MS" panose="030F0702030302020204" pitchFamily="66" charset="0"/>
      <p:regular r:id="rId42"/>
      <p:bold r:id="rId43"/>
      <p:italic r:id="rId44"/>
      <p:boldItalic r:id="rId45"/>
    </p:embeddedFont>
    <p:embeddedFont>
      <p:font typeface="Lalezar" panose="00000500000000000000" pitchFamily="2" charset="-78"/>
      <p:regular r:id="rId46"/>
    </p:embeddedFont>
    <p:embeddedFont>
      <p:font typeface="Verdana" panose="020B0604030504040204" pitchFamily="34" charset="0"/>
      <p:regular r:id="rId47"/>
      <p:bold r:id="rId48"/>
      <p:italic r:id="rId49"/>
      <p:boldItalic r:id="rId5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2FD39"/>
    <a:srgbClr val="FF0066"/>
    <a:srgbClr val="FFFFFF"/>
    <a:srgbClr val="0099FF"/>
    <a:srgbClr val="FF0000"/>
    <a:srgbClr val="CC0000"/>
    <a:srgbClr val="003049"/>
    <a:srgbClr val="739061"/>
    <a:srgbClr val="B54C7C"/>
    <a:srgbClr val="B93A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53" autoAdjust="0"/>
    <p:restoredTop sz="94660"/>
  </p:normalViewPr>
  <p:slideViewPr>
    <p:cSldViewPr snapToGrid="0">
      <p:cViewPr varScale="1">
        <p:scale>
          <a:sx n="138" d="100"/>
          <a:sy n="138" d="100"/>
        </p:scale>
        <p:origin x="792" y="10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9.fntdata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font" Target="fonts/font4.fntdata"/><Relationship Id="rId42" Type="http://schemas.openxmlformats.org/officeDocument/2006/relationships/font" Target="fonts/font12.fntdata"/><Relationship Id="rId47" Type="http://schemas.openxmlformats.org/officeDocument/2006/relationships/font" Target="fonts/font17.fntdata"/><Relationship Id="rId50" Type="http://schemas.openxmlformats.org/officeDocument/2006/relationships/font" Target="fonts/font20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openxmlformats.org/officeDocument/2006/relationships/font" Target="fonts/font16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font" Target="fonts/font11.fntdata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font" Target="fonts/font15.fntdata"/><Relationship Id="rId53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6.fntdata"/><Relationship Id="rId49" Type="http://schemas.openxmlformats.org/officeDocument/2006/relationships/font" Target="fonts/font19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1.fntdata"/><Relationship Id="rId44" Type="http://schemas.openxmlformats.org/officeDocument/2006/relationships/font" Target="fonts/font14.fntdata"/><Relationship Id="rId52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font" Target="fonts/font13.fntdata"/><Relationship Id="rId48" Type="http://schemas.openxmlformats.org/officeDocument/2006/relationships/font" Target="fonts/font18.fntdata"/><Relationship Id="rId8" Type="http://schemas.openxmlformats.org/officeDocument/2006/relationships/slide" Target="slides/slide6.xml"/><Relationship Id="rId51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a-IR"/>
  <c:roundedCorners val="0"/>
  <mc:AlternateContent xmlns:mc="http://schemas.openxmlformats.org/markup-compatibility/2006">
    <mc:Choice xmlns:c14="http://schemas.microsoft.com/office/drawing/2007/8/2/chart" Requires="c14">
      <c14:style val="126"/>
    </mc:Choice>
    <mc:Fallback>
      <c:style val="26"/>
    </mc:Fallback>
  </mc:AlternateContent>
  <c:chart>
    <c:autoTitleDeleted val="0"/>
    <c:view3D>
      <c:rotX val="15"/>
      <c:rotY val="20"/>
      <c:rAngAx val="1"/>
    </c:view3D>
    <c:floor>
      <c:thickness val="0"/>
    </c:floor>
    <c:sideWall>
      <c:thickness val="0"/>
    </c:sideWall>
    <c:backWall>
      <c:thickness val="0"/>
    </c:backWall>
    <c:plotArea>
      <c:layout>
        <c:manualLayout>
          <c:layoutTarget val="inner"/>
          <c:xMode val="edge"/>
          <c:yMode val="edge"/>
          <c:x val="8.5373916463226729E-2"/>
          <c:y val="4.9853827067556492E-2"/>
          <c:w val="0.83386254937256643"/>
          <c:h val="0.82749947852416317"/>
        </c:manualLayout>
      </c:layout>
      <c:bar3D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سود</c:v>
                </c:pt>
              </c:strCache>
            </c:strRef>
          </c:tx>
          <c:spPr>
            <a:solidFill>
              <a:srgbClr val="42FD39"/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>
                    <a:solidFill>
                      <a:srgbClr val="00B050"/>
                    </a:solidFill>
                    <a:latin typeface="Lalezar" panose="00000500000000000000" pitchFamily="2" charset="-78"/>
                    <a:cs typeface="Lalezar" panose="00000500000000000000" pitchFamily="2" charset="-78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Sheet1!$A$2:$A$6</c:f>
              <c:strCache>
                <c:ptCount val="5"/>
                <c:pt idx="0">
                  <c:v>خودرو</c:v>
                </c:pt>
                <c:pt idx="1">
                  <c:v>فولاد</c:v>
                </c:pt>
                <c:pt idx="2">
                  <c:v>دارا یکم</c:v>
                </c:pt>
                <c:pt idx="3">
                  <c:v>زر</c:v>
                </c:pt>
                <c:pt idx="4">
                  <c:v>وبملت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0</c:v>
                </c:pt>
                <c:pt idx="1">
                  <c:v>924</c:v>
                </c:pt>
                <c:pt idx="2">
                  <c:v>4440</c:v>
                </c:pt>
                <c:pt idx="3">
                  <c:v>16215</c:v>
                </c:pt>
                <c:pt idx="4">
                  <c:v>34410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A6F-48E7-8160-D2C818CBA94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ضرر</c:v>
                </c:pt>
              </c:strCache>
            </c:strRef>
          </c:tx>
          <c:spPr>
            <a:solidFill>
              <a:srgbClr val="C00000"/>
            </a:solidFill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fld id="{EE261726-9772-4E26-BD41-074809BFF116}" type="VALUE">
                      <a:rPr lang="en-US">
                        <a:latin typeface="Lalezar" panose="00000500000000000000" pitchFamily="2" charset="-78"/>
                        <a:cs typeface="Lalezar" panose="00000500000000000000" pitchFamily="2" charset="-78"/>
                      </a:rPr>
                      <a:pPr/>
                      <a:t>[مقدار]</a:t>
                    </a:fld>
                    <a:endParaRPr 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2-5A6F-48E7-8160-D2C818CBA94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>
                    <a:solidFill>
                      <a:srgbClr val="C00000"/>
                    </a:solidFill>
                    <a:latin typeface="Lalezar" panose="00000500000000000000" pitchFamily="2" charset="-78"/>
                    <a:cs typeface="Lalezar" panose="00000500000000000000" pitchFamily="2" charset="-78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Sheet1!$A$2:$A$6</c:f>
              <c:strCache>
                <c:ptCount val="5"/>
                <c:pt idx="0">
                  <c:v>خودرو</c:v>
                </c:pt>
                <c:pt idx="1">
                  <c:v>فولاد</c:v>
                </c:pt>
                <c:pt idx="2">
                  <c:v>دارا یکم</c:v>
                </c:pt>
                <c:pt idx="3">
                  <c:v>زر</c:v>
                </c:pt>
                <c:pt idx="4">
                  <c:v>وبملت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16605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A6F-48E7-8160-D2C818CBA94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cylinder"/>
        <c:axId val="73547136"/>
        <c:axId val="73569408"/>
        <c:axId val="0"/>
      </c:bar3DChart>
      <c:catAx>
        <c:axId val="7354713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lezar" panose="00000500000000000000" pitchFamily="2" charset="-78"/>
                <a:cs typeface="Lalezar" panose="00000500000000000000" pitchFamily="2" charset="-78"/>
              </a:defRPr>
            </a:pPr>
            <a:endParaRPr lang="en-US"/>
          </a:p>
        </c:txPr>
        <c:crossAx val="73569408"/>
        <c:crosses val="autoZero"/>
        <c:auto val="1"/>
        <c:lblAlgn val="ctr"/>
        <c:lblOffset val="100"/>
        <c:noMultiLvlLbl val="0"/>
      </c:catAx>
      <c:valAx>
        <c:axId val="73569408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>
                <a:solidFill>
                  <a:schemeClr val="bg1"/>
                </a:solidFill>
                <a:latin typeface="Lalezar" panose="00000500000000000000" pitchFamily="2" charset="-78"/>
                <a:cs typeface="Lalezar" panose="00000500000000000000" pitchFamily="2" charset="-78"/>
              </a:defRPr>
            </a:pPr>
            <a:endParaRPr lang="en-US"/>
          </a:p>
        </c:txPr>
        <c:crossAx val="73547136"/>
        <c:crosses val="autoZero"/>
        <c:crossBetween val="between"/>
      </c:valAx>
    </c:plotArea>
    <c:legend>
      <c:legendPos val="r"/>
      <c:legendEntry>
        <c:idx val="0"/>
        <c:txPr>
          <a:bodyPr/>
          <a:lstStyle/>
          <a:p>
            <a:pPr>
              <a:defRPr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lezar" panose="00000500000000000000" pitchFamily="2" charset="-78"/>
                <a:cs typeface="Lalezar" panose="00000500000000000000" pitchFamily="2" charset="-78"/>
              </a:defRPr>
            </a:pPr>
            <a:endParaRPr lang="en-US"/>
          </a:p>
        </c:txPr>
      </c:legendEntry>
      <c:legendEntry>
        <c:idx val="1"/>
        <c:txPr>
          <a:bodyPr/>
          <a:lstStyle/>
          <a:p>
            <a:pPr>
              <a:defRPr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lezar" panose="00000500000000000000" pitchFamily="2" charset="-78"/>
                <a:cs typeface="Lalezar" panose="00000500000000000000" pitchFamily="2" charset="-78"/>
              </a:defRPr>
            </a:pPr>
            <a:endParaRPr lang="en-US"/>
          </a:p>
        </c:txPr>
      </c:legendEntry>
      <c:overlay val="0"/>
      <c:txPr>
        <a:bodyPr/>
        <a:lstStyle/>
        <a:p>
          <a:pPr>
            <a:defRPr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alezar" panose="00000500000000000000" pitchFamily="2" charset="-78"/>
              <a:cs typeface="Lalezar" panose="00000500000000000000" pitchFamily="2" charset="-78"/>
            </a:defRPr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8C3FBDF-114F-4675-940C-DC931438BA79}" type="doc">
      <dgm:prSet loTypeId="urn:microsoft.com/office/officeart/2005/8/layout/vList3" loCatId="picture" qsTypeId="urn:microsoft.com/office/officeart/2005/8/quickstyle/simple1" qsCatId="simple" csTypeId="urn:microsoft.com/office/officeart/2005/8/colors/colorful4" csCatId="colorful" phldr="1"/>
      <dgm:spPr/>
    </dgm:pt>
    <dgm:pt modelId="{330172F3-CE35-4846-B52C-2ED16D94CF85}">
      <dgm:prSet phldrT="[Text]"/>
      <dgm:spPr/>
      <dgm:t>
        <a:bodyPr/>
        <a:lstStyle/>
        <a:p>
          <a:pPr algn="just" rtl="1"/>
          <a:r>
            <a:rPr lang="fa-IR" b="1" dirty="0">
              <a:solidFill>
                <a:schemeClr val="bg1"/>
              </a:solidFill>
              <a:latin typeface="Calibri" panose="020F0502020204030204" pitchFamily="34" charset="0"/>
              <a:ea typeface="Times New Roman" panose="02020603050405020304" pitchFamily="18" charset="0"/>
              <a:cs typeface="B Traffic" panose="00000400000000000000" pitchFamily="2" charset="-78"/>
            </a:rPr>
            <a:t>بورس بستری است برای سرمایه‌گذاری و خرید و فروش اوراق بهادار بورسی مانند سهام شرکت‌های بورسی، صندوق‌های سرمایه‌گذاری متنوع با درآمد ثابت (معادل سپرده بانکی)، مثل طلا و سهام</a:t>
          </a:r>
          <a:endParaRPr lang="en-US" dirty="0">
            <a:cs typeface="B Traffic" panose="00000400000000000000" pitchFamily="2" charset="-78"/>
          </a:endParaRPr>
        </a:p>
      </dgm:t>
    </dgm:pt>
    <dgm:pt modelId="{4B6C2377-CC39-49C0-87C4-0B39D56FC8BE}" type="parTrans" cxnId="{9C2AB74A-B633-4FC5-A215-F86E3E7EC6A0}">
      <dgm:prSet/>
      <dgm:spPr/>
      <dgm:t>
        <a:bodyPr/>
        <a:lstStyle/>
        <a:p>
          <a:endParaRPr lang="en-US"/>
        </a:p>
      </dgm:t>
    </dgm:pt>
    <dgm:pt modelId="{55809AD6-1138-4B3A-A908-68AF15D699F2}" type="sibTrans" cxnId="{9C2AB74A-B633-4FC5-A215-F86E3E7EC6A0}">
      <dgm:prSet/>
      <dgm:spPr/>
      <dgm:t>
        <a:bodyPr/>
        <a:lstStyle/>
        <a:p>
          <a:endParaRPr lang="en-US"/>
        </a:p>
      </dgm:t>
    </dgm:pt>
    <dgm:pt modelId="{64BDD70A-CC33-4816-8785-76C24A9760C8}">
      <dgm:prSet phldrT="[Text]" custT="1"/>
      <dgm:spPr/>
      <dgm:t>
        <a:bodyPr/>
        <a:lstStyle/>
        <a:p>
          <a:pPr algn="just" rtl="1">
            <a:buClrTx/>
          </a:pPr>
          <a:r>
            <a:rPr lang="fa-IR" sz="1200" b="1" kern="1200" dirty="0">
              <a:solidFill>
                <a:srgbClr val="FFFFFF"/>
              </a:solidFill>
              <a:latin typeface="Calibri" panose="020F0502020204030204" pitchFamily="34" charset="0"/>
              <a:ea typeface="Times New Roman" panose="02020603050405020304" pitchFamily="18" charset="0"/>
              <a:cs typeface="B Traffic" panose="00000400000000000000" pitchFamily="2" charset="-78"/>
            </a:rPr>
            <a:t>تمامی اوراق بهادار و ابزار بورسی تحت نظارت سازمان بورس هستند.</a:t>
          </a:r>
          <a:endParaRPr lang="en-US" sz="1200" kern="1200" dirty="0"/>
        </a:p>
      </dgm:t>
    </dgm:pt>
    <dgm:pt modelId="{CDB4EA69-4C40-4F43-B1B2-B7364CD352E2}" type="parTrans" cxnId="{C3ABC264-0D88-490F-AC84-B59B9EABD86F}">
      <dgm:prSet/>
      <dgm:spPr/>
      <dgm:t>
        <a:bodyPr/>
        <a:lstStyle/>
        <a:p>
          <a:endParaRPr lang="en-US"/>
        </a:p>
      </dgm:t>
    </dgm:pt>
    <dgm:pt modelId="{8142D5AB-5E23-4B9A-BBDD-87A4685731BA}" type="sibTrans" cxnId="{C3ABC264-0D88-490F-AC84-B59B9EABD86F}">
      <dgm:prSet/>
      <dgm:spPr/>
      <dgm:t>
        <a:bodyPr/>
        <a:lstStyle/>
        <a:p>
          <a:endParaRPr lang="en-US"/>
        </a:p>
      </dgm:t>
    </dgm:pt>
    <dgm:pt modelId="{272D3E17-BBE4-4B26-A2D2-82EDDAF097D7}" type="pres">
      <dgm:prSet presAssocID="{08C3FBDF-114F-4675-940C-DC931438BA79}" presName="linearFlow" presStyleCnt="0">
        <dgm:presLayoutVars>
          <dgm:dir/>
          <dgm:resizeHandles val="exact"/>
        </dgm:presLayoutVars>
      </dgm:prSet>
      <dgm:spPr/>
    </dgm:pt>
    <dgm:pt modelId="{320B2FF1-3FEC-42D2-AFDD-7C9355ECB150}" type="pres">
      <dgm:prSet presAssocID="{330172F3-CE35-4846-B52C-2ED16D94CF85}" presName="composite" presStyleCnt="0"/>
      <dgm:spPr/>
    </dgm:pt>
    <dgm:pt modelId="{E38AD158-CA70-48CB-9BD4-ACD5A70A2D43}" type="pres">
      <dgm:prSet presAssocID="{330172F3-CE35-4846-B52C-2ED16D94CF85}" presName="imgShp" presStyleLbl="fgImgPlace1" presStyleIdx="0" presStyleCnt="2"/>
      <dgm:spPr/>
    </dgm:pt>
    <dgm:pt modelId="{A01913F9-44D2-4ABF-B8D2-A1CD36515331}" type="pres">
      <dgm:prSet presAssocID="{330172F3-CE35-4846-B52C-2ED16D94CF85}" presName="txShp" presStyleLbl="node1" presStyleIdx="0" presStyleCnt="2">
        <dgm:presLayoutVars>
          <dgm:bulletEnabled val="1"/>
        </dgm:presLayoutVars>
      </dgm:prSet>
      <dgm:spPr/>
    </dgm:pt>
    <dgm:pt modelId="{382B210E-550A-469E-A3ED-C1E591E36828}" type="pres">
      <dgm:prSet presAssocID="{55809AD6-1138-4B3A-A908-68AF15D699F2}" presName="spacing" presStyleCnt="0"/>
      <dgm:spPr/>
    </dgm:pt>
    <dgm:pt modelId="{140370D7-32E1-4378-BFF4-F0D20D43150C}" type="pres">
      <dgm:prSet presAssocID="{64BDD70A-CC33-4816-8785-76C24A9760C8}" presName="composite" presStyleCnt="0"/>
      <dgm:spPr/>
    </dgm:pt>
    <dgm:pt modelId="{2E58A77F-D09F-4076-B377-5D41C4E15D47}" type="pres">
      <dgm:prSet presAssocID="{64BDD70A-CC33-4816-8785-76C24A9760C8}" presName="imgShp" presStyleLbl="fgImgPlace1" presStyleIdx="1" presStyleCnt="2"/>
      <dgm:spPr/>
    </dgm:pt>
    <dgm:pt modelId="{38AD7183-9B7F-4C63-8D9E-E1311B1FC722}" type="pres">
      <dgm:prSet presAssocID="{64BDD70A-CC33-4816-8785-76C24A9760C8}" presName="txShp" presStyleLbl="node1" presStyleIdx="1" presStyleCnt="2">
        <dgm:presLayoutVars>
          <dgm:bulletEnabled val="1"/>
        </dgm:presLayoutVars>
      </dgm:prSet>
      <dgm:spPr/>
    </dgm:pt>
  </dgm:ptLst>
  <dgm:cxnLst>
    <dgm:cxn modelId="{C3ABC264-0D88-490F-AC84-B59B9EABD86F}" srcId="{08C3FBDF-114F-4675-940C-DC931438BA79}" destId="{64BDD70A-CC33-4816-8785-76C24A9760C8}" srcOrd="1" destOrd="0" parTransId="{CDB4EA69-4C40-4F43-B1B2-B7364CD352E2}" sibTransId="{8142D5AB-5E23-4B9A-BBDD-87A4685731BA}"/>
    <dgm:cxn modelId="{9C2AB74A-B633-4FC5-A215-F86E3E7EC6A0}" srcId="{08C3FBDF-114F-4675-940C-DC931438BA79}" destId="{330172F3-CE35-4846-B52C-2ED16D94CF85}" srcOrd="0" destOrd="0" parTransId="{4B6C2377-CC39-49C0-87C4-0B39D56FC8BE}" sibTransId="{55809AD6-1138-4B3A-A908-68AF15D699F2}"/>
    <dgm:cxn modelId="{5225C54D-A02A-4079-B918-9513780BF82A}" type="presOf" srcId="{64BDD70A-CC33-4816-8785-76C24A9760C8}" destId="{38AD7183-9B7F-4C63-8D9E-E1311B1FC722}" srcOrd="0" destOrd="0" presId="urn:microsoft.com/office/officeart/2005/8/layout/vList3"/>
    <dgm:cxn modelId="{5DC126E5-F0AC-49E6-8CA2-232CE4C8E561}" type="presOf" srcId="{330172F3-CE35-4846-B52C-2ED16D94CF85}" destId="{A01913F9-44D2-4ABF-B8D2-A1CD36515331}" srcOrd="0" destOrd="0" presId="urn:microsoft.com/office/officeart/2005/8/layout/vList3"/>
    <dgm:cxn modelId="{061CDFF8-5744-4068-9CCD-F1DBC3F38C7A}" type="presOf" srcId="{08C3FBDF-114F-4675-940C-DC931438BA79}" destId="{272D3E17-BBE4-4B26-A2D2-82EDDAF097D7}" srcOrd="0" destOrd="0" presId="urn:microsoft.com/office/officeart/2005/8/layout/vList3"/>
    <dgm:cxn modelId="{CE36CD35-0595-4197-85DC-76E476D80241}" type="presParOf" srcId="{272D3E17-BBE4-4B26-A2D2-82EDDAF097D7}" destId="{320B2FF1-3FEC-42D2-AFDD-7C9355ECB150}" srcOrd="0" destOrd="0" presId="urn:microsoft.com/office/officeart/2005/8/layout/vList3"/>
    <dgm:cxn modelId="{E5B203DF-EA19-43AE-A699-542BD40C3A41}" type="presParOf" srcId="{320B2FF1-3FEC-42D2-AFDD-7C9355ECB150}" destId="{E38AD158-CA70-48CB-9BD4-ACD5A70A2D43}" srcOrd="0" destOrd="0" presId="urn:microsoft.com/office/officeart/2005/8/layout/vList3"/>
    <dgm:cxn modelId="{F2724EDA-E8E7-4999-9997-EB53F60D416B}" type="presParOf" srcId="{320B2FF1-3FEC-42D2-AFDD-7C9355ECB150}" destId="{A01913F9-44D2-4ABF-B8D2-A1CD36515331}" srcOrd="1" destOrd="0" presId="urn:microsoft.com/office/officeart/2005/8/layout/vList3"/>
    <dgm:cxn modelId="{E19674E4-C14E-45CE-86CB-306FD4B42F9B}" type="presParOf" srcId="{272D3E17-BBE4-4B26-A2D2-82EDDAF097D7}" destId="{382B210E-550A-469E-A3ED-C1E591E36828}" srcOrd="1" destOrd="0" presId="urn:microsoft.com/office/officeart/2005/8/layout/vList3"/>
    <dgm:cxn modelId="{5A3DD766-E39A-494D-8C5D-C539A2DFCF09}" type="presParOf" srcId="{272D3E17-BBE4-4B26-A2D2-82EDDAF097D7}" destId="{140370D7-32E1-4378-BFF4-F0D20D43150C}" srcOrd="2" destOrd="0" presId="urn:microsoft.com/office/officeart/2005/8/layout/vList3"/>
    <dgm:cxn modelId="{15FF1DDB-AE3D-4021-897D-5C134D11A950}" type="presParOf" srcId="{140370D7-32E1-4378-BFF4-F0D20D43150C}" destId="{2E58A77F-D09F-4076-B377-5D41C4E15D47}" srcOrd="0" destOrd="0" presId="urn:microsoft.com/office/officeart/2005/8/layout/vList3"/>
    <dgm:cxn modelId="{29253D2A-E5BF-4A4E-BD56-B92FED83A59D}" type="presParOf" srcId="{140370D7-32E1-4378-BFF4-F0D20D43150C}" destId="{38AD7183-9B7F-4C63-8D9E-E1311B1FC722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3134A01-AD94-4EF3-9FD5-40B64D7D2BF6}" type="doc">
      <dgm:prSet loTypeId="urn:microsoft.com/office/officeart/2005/8/layout/arrow1" loCatId="relationship" qsTypeId="urn:microsoft.com/office/officeart/2005/8/quickstyle/3d2" qsCatId="3D" csTypeId="urn:microsoft.com/office/officeart/2005/8/colors/colorful4" csCatId="colorful" phldr="1"/>
      <dgm:spPr/>
    </dgm:pt>
    <dgm:pt modelId="{7AF4F9E7-376E-49FC-A2E1-2EEB31DB5A07}">
      <dgm:prSet phldrT="[Text]" custT="1"/>
      <dgm:spPr>
        <a:solidFill>
          <a:srgbClr val="CC0000"/>
        </a:solidFill>
      </dgm:spPr>
      <dgm:t>
        <a:bodyPr/>
        <a:lstStyle/>
        <a:p>
          <a:pPr rtl="1">
            <a:buClrTx/>
            <a:buFont typeface="Wingdings" panose="05000000000000000000" pitchFamily="2" charset="2"/>
            <a:buChar char="ü"/>
          </a:pPr>
          <a:r>
            <a:rPr lang="fa-IR" sz="1200" b="1" dirty="0">
              <a:solidFill>
                <a:schemeClr val="bg1"/>
              </a:solidFill>
              <a:latin typeface="Calibri" panose="020F0502020204030204" pitchFamily="34" charset="0"/>
              <a:ea typeface="+mn-ea"/>
              <a:cs typeface="B Zar" panose="00000400000000000000" pitchFamily="2" charset="-78"/>
            </a:rPr>
            <a:t>بالاترین بازده در بلند مدت</a:t>
          </a:r>
          <a:endParaRPr lang="en-US" sz="1200" dirty="0">
            <a:solidFill>
              <a:schemeClr val="bg1"/>
            </a:solidFill>
          </a:endParaRPr>
        </a:p>
      </dgm:t>
    </dgm:pt>
    <dgm:pt modelId="{9FA479CB-011E-4E36-8731-AF501F1BDFCA}" type="parTrans" cxnId="{3D48B8F6-79B3-457C-8F4E-4724516D4F16}">
      <dgm:prSet/>
      <dgm:spPr/>
      <dgm:t>
        <a:bodyPr/>
        <a:lstStyle/>
        <a:p>
          <a:endParaRPr lang="en-US">
            <a:solidFill>
              <a:srgbClr val="7030A0"/>
            </a:solidFill>
          </a:endParaRPr>
        </a:p>
      </dgm:t>
    </dgm:pt>
    <dgm:pt modelId="{45F33DA4-3FC4-42E6-9D48-1847FBC2C57A}" type="sibTrans" cxnId="{3D48B8F6-79B3-457C-8F4E-4724516D4F16}">
      <dgm:prSet/>
      <dgm:spPr/>
      <dgm:t>
        <a:bodyPr/>
        <a:lstStyle/>
        <a:p>
          <a:endParaRPr lang="en-US">
            <a:solidFill>
              <a:srgbClr val="7030A0"/>
            </a:solidFill>
          </a:endParaRPr>
        </a:p>
      </dgm:t>
    </dgm:pt>
    <dgm:pt modelId="{8000B550-256E-4D23-B339-CE9B5885AD60}">
      <dgm:prSet phldrT="[Text]"/>
      <dgm:spPr/>
      <dgm:t>
        <a:bodyPr/>
        <a:lstStyle/>
        <a:p>
          <a:pPr rtl="1">
            <a:buClrTx/>
            <a:buFont typeface="Wingdings" panose="05000000000000000000" pitchFamily="2" charset="2"/>
            <a:buChar char="ü"/>
          </a:pPr>
          <a:r>
            <a:rPr lang="fa-IR" b="1" dirty="0">
              <a:solidFill>
                <a:srgbClr val="FF0000"/>
              </a:solidFill>
              <a:latin typeface="Calibri" panose="020F0502020204030204" pitchFamily="34" charset="0"/>
              <a:ea typeface="+mn-ea"/>
              <a:cs typeface="B Zar" panose="00000400000000000000" pitchFamily="2" charset="-78"/>
            </a:rPr>
            <a:t>نظارت نهادهای حاکمیتی</a:t>
          </a:r>
          <a:endParaRPr lang="en-US" dirty="0">
            <a:solidFill>
              <a:srgbClr val="FF0000"/>
            </a:solidFill>
          </a:endParaRPr>
        </a:p>
      </dgm:t>
    </dgm:pt>
    <dgm:pt modelId="{A9A48105-DEBD-414C-90A5-3531BEDA2E17}" type="parTrans" cxnId="{CFDCEC7A-2A0E-4DA8-B752-ABFBC980ED95}">
      <dgm:prSet/>
      <dgm:spPr/>
      <dgm:t>
        <a:bodyPr/>
        <a:lstStyle/>
        <a:p>
          <a:endParaRPr lang="en-US">
            <a:solidFill>
              <a:srgbClr val="7030A0"/>
            </a:solidFill>
          </a:endParaRPr>
        </a:p>
      </dgm:t>
    </dgm:pt>
    <dgm:pt modelId="{47FA07F8-8E55-4BD2-AAF7-2723F0BEF5C3}" type="sibTrans" cxnId="{CFDCEC7A-2A0E-4DA8-B752-ABFBC980ED95}">
      <dgm:prSet/>
      <dgm:spPr/>
      <dgm:t>
        <a:bodyPr/>
        <a:lstStyle/>
        <a:p>
          <a:endParaRPr lang="en-US">
            <a:solidFill>
              <a:srgbClr val="7030A0"/>
            </a:solidFill>
          </a:endParaRPr>
        </a:p>
      </dgm:t>
    </dgm:pt>
    <dgm:pt modelId="{A13314BB-0944-4855-9441-5E7228B7C0E0}">
      <dgm:prSet phldrT="[Text]"/>
      <dgm:spPr/>
      <dgm:t>
        <a:bodyPr/>
        <a:lstStyle/>
        <a:p>
          <a:pPr rtl="1">
            <a:buClrTx/>
            <a:buFont typeface="Wingdings" panose="05000000000000000000" pitchFamily="2" charset="2"/>
            <a:buChar char="ü"/>
          </a:pPr>
          <a:r>
            <a:rPr lang="fa-IR" b="1" dirty="0">
              <a:solidFill>
                <a:schemeClr val="tx1">
                  <a:lumMod val="95000"/>
                  <a:lumOff val="5000"/>
                </a:schemeClr>
              </a:solidFill>
              <a:latin typeface="Calibri" panose="020F0502020204030204" pitchFamily="34" charset="0"/>
              <a:ea typeface="+mn-ea"/>
              <a:cs typeface="B Zar" panose="00000400000000000000" pitchFamily="2" charset="-78"/>
            </a:rPr>
            <a:t>امکان تنوع در سرمایه‌گذاری با اهداف متفاوت</a:t>
          </a:r>
          <a:endParaRPr lang="en-US" dirty="0">
            <a:solidFill>
              <a:schemeClr val="tx1">
                <a:lumMod val="95000"/>
                <a:lumOff val="5000"/>
              </a:schemeClr>
            </a:solidFill>
          </a:endParaRPr>
        </a:p>
      </dgm:t>
    </dgm:pt>
    <dgm:pt modelId="{2BA91853-7B26-4447-9E90-46862493C10C}" type="parTrans" cxnId="{70EE73D8-AE4F-423D-8882-7A9972B38DD9}">
      <dgm:prSet/>
      <dgm:spPr/>
      <dgm:t>
        <a:bodyPr/>
        <a:lstStyle/>
        <a:p>
          <a:endParaRPr lang="en-US">
            <a:solidFill>
              <a:srgbClr val="7030A0"/>
            </a:solidFill>
          </a:endParaRPr>
        </a:p>
      </dgm:t>
    </dgm:pt>
    <dgm:pt modelId="{EDF75F72-937C-44A7-9D5F-3216749F2197}" type="sibTrans" cxnId="{70EE73D8-AE4F-423D-8882-7A9972B38DD9}">
      <dgm:prSet/>
      <dgm:spPr/>
      <dgm:t>
        <a:bodyPr/>
        <a:lstStyle/>
        <a:p>
          <a:endParaRPr lang="en-US">
            <a:solidFill>
              <a:srgbClr val="7030A0"/>
            </a:solidFill>
          </a:endParaRPr>
        </a:p>
      </dgm:t>
    </dgm:pt>
    <dgm:pt modelId="{634D488E-E4AC-4A48-A18D-6521D368809B}">
      <dgm:prSet phldrT="[Text]"/>
      <dgm:spPr/>
      <dgm:t>
        <a:bodyPr/>
        <a:lstStyle/>
        <a:p>
          <a:pPr rtl="1">
            <a:buClrTx/>
            <a:buFont typeface="Wingdings" panose="05000000000000000000" pitchFamily="2" charset="2"/>
            <a:buChar char="ü"/>
          </a:pPr>
          <a:r>
            <a:rPr lang="fa-IR" b="1" dirty="0">
              <a:solidFill>
                <a:schemeClr val="accent1">
                  <a:lumMod val="50000"/>
                </a:schemeClr>
              </a:solidFill>
              <a:latin typeface="Calibri" panose="020F0502020204030204" pitchFamily="34" charset="0"/>
              <a:ea typeface="+mn-ea"/>
              <a:cs typeface="B Zar" panose="00000400000000000000" pitchFamily="2" charset="-78"/>
            </a:rPr>
            <a:t>حفظ ارزش پول در برابر تورم و افزایش نرخ ارز</a:t>
          </a:r>
          <a:endParaRPr lang="en-US" dirty="0">
            <a:solidFill>
              <a:schemeClr val="accent1">
                <a:lumMod val="50000"/>
              </a:schemeClr>
            </a:solidFill>
          </a:endParaRPr>
        </a:p>
      </dgm:t>
    </dgm:pt>
    <dgm:pt modelId="{A71D2835-35C0-44F5-8685-64C481300344}" type="parTrans" cxnId="{84464430-5372-43FE-B91E-462B77565BDD}">
      <dgm:prSet/>
      <dgm:spPr/>
      <dgm:t>
        <a:bodyPr/>
        <a:lstStyle/>
        <a:p>
          <a:endParaRPr lang="en-US">
            <a:solidFill>
              <a:srgbClr val="7030A0"/>
            </a:solidFill>
          </a:endParaRPr>
        </a:p>
      </dgm:t>
    </dgm:pt>
    <dgm:pt modelId="{E7ECDA67-0044-426C-B46D-7BFA0D16CA08}" type="sibTrans" cxnId="{84464430-5372-43FE-B91E-462B77565BDD}">
      <dgm:prSet/>
      <dgm:spPr/>
      <dgm:t>
        <a:bodyPr/>
        <a:lstStyle/>
        <a:p>
          <a:endParaRPr lang="en-US">
            <a:solidFill>
              <a:srgbClr val="7030A0"/>
            </a:solidFill>
          </a:endParaRPr>
        </a:p>
      </dgm:t>
    </dgm:pt>
    <dgm:pt modelId="{98B48E54-EBAB-4BC6-A6FE-990D32680028}">
      <dgm:prSet phldrT="[Text]"/>
      <dgm:spPr/>
      <dgm:t>
        <a:bodyPr/>
        <a:lstStyle/>
        <a:p>
          <a:pPr rtl="1">
            <a:buClrTx/>
            <a:buFont typeface="Wingdings" panose="05000000000000000000" pitchFamily="2" charset="2"/>
            <a:buChar char="ü"/>
          </a:pPr>
          <a:r>
            <a:rPr lang="fa-IR" b="1" dirty="0">
              <a:solidFill>
                <a:srgbClr val="7030A0"/>
              </a:solidFill>
              <a:latin typeface="Calibri" panose="020F0502020204030204" pitchFamily="34" charset="0"/>
              <a:ea typeface="+mn-ea"/>
              <a:cs typeface="B Zar" panose="00000400000000000000" pitchFamily="2" charset="-78"/>
            </a:rPr>
            <a:t>شفافیت بسیار بالاتر از سیستم بانکی در صندوق‌های بادرآمد ثابت بورسی</a:t>
          </a:r>
          <a:r>
            <a:rPr lang="en-US" b="1" dirty="0">
              <a:solidFill>
                <a:srgbClr val="7030A0"/>
              </a:solidFill>
              <a:latin typeface="Calibri" panose="020F0502020204030204" pitchFamily="34" charset="0"/>
              <a:ea typeface="+mn-ea"/>
              <a:cs typeface="B Zar" panose="00000400000000000000" pitchFamily="2" charset="-78"/>
            </a:rPr>
            <a:t> </a:t>
          </a:r>
          <a:endParaRPr lang="en-US" dirty="0">
            <a:solidFill>
              <a:srgbClr val="7030A0"/>
            </a:solidFill>
          </a:endParaRPr>
        </a:p>
      </dgm:t>
    </dgm:pt>
    <dgm:pt modelId="{BA54956F-5BC0-468C-85D9-2830ABEE74B4}" type="parTrans" cxnId="{0B0A4CB8-BD3C-408B-A93F-941B0F3A599E}">
      <dgm:prSet/>
      <dgm:spPr/>
      <dgm:t>
        <a:bodyPr/>
        <a:lstStyle/>
        <a:p>
          <a:endParaRPr lang="en-US">
            <a:solidFill>
              <a:srgbClr val="7030A0"/>
            </a:solidFill>
          </a:endParaRPr>
        </a:p>
      </dgm:t>
    </dgm:pt>
    <dgm:pt modelId="{8AC82004-CFF9-42E4-8D8E-C426D776A7C7}" type="sibTrans" cxnId="{0B0A4CB8-BD3C-408B-A93F-941B0F3A599E}">
      <dgm:prSet/>
      <dgm:spPr/>
      <dgm:t>
        <a:bodyPr/>
        <a:lstStyle/>
        <a:p>
          <a:endParaRPr lang="en-US">
            <a:solidFill>
              <a:srgbClr val="7030A0"/>
            </a:solidFill>
          </a:endParaRPr>
        </a:p>
      </dgm:t>
    </dgm:pt>
    <dgm:pt modelId="{91CD5C4C-69CF-4BF6-A146-ED52768A067D}" type="pres">
      <dgm:prSet presAssocID="{13134A01-AD94-4EF3-9FD5-40B64D7D2BF6}" presName="cycle" presStyleCnt="0">
        <dgm:presLayoutVars>
          <dgm:dir/>
          <dgm:resizeHandles val="exact"/>
        </dgm:presLayoutVars>
      </dgm:prSet>
      <dgm:spPr/>
    </dgm:pt>
    <dgm:pt modelId="{842108B4-E44B-46BE-B300-31A69D36E7D9}" type="pres">
      <dgm:prSet presAssocID="{7AF4F9E7-376E-49FC-A2E1-2EEB31DB5A07}" presName="arrow" presStyleLbl="node1" presStyleIdx="0" presStyleCnt="5">
        <dgm:presLayoutVars>
          <dgm:bulletEnabled val="1"/>
        </dgm:presLayoutVars>
      </dgm:prSet>
      <dgm:spPr/>
    </dgm:pt>
    <dgm:pt modelId="{616E0A10-A7FA-4CD7-A82B-89DB6A6611B5}" type="pres">
      <dgm:prSet presAssocID="{8000B550-256E-4D23-B339-CE9B5885AD60}" presName="arrow" presStyleLbl="node1" presStyleIdx="1" presStyleCnt="5">
        <dgm:presLayoutVars>
          <dgm:bulletEnabled val="1"/>
        </dgm:presLayoutVars>
      </dgm:prSet>
      <dgm:spPr/>
    </dgm:pt>
    <dgm:pt modelId="{5E31A772-7FCD-43E0-B9AF-044E4D324D97}" type="pres">
      <dgm:prSet presAssocID="{A13314BB-0944-4855-9441-5E7228B7C0E0}" presName="arrow" presStyleLbl="node1" presStyleIdx="2" presStyleCnt="5">
        <dgm:presLayoutVars>
          <dgm:bulletEnabled val="1"/>
        </dgm:presLayoutVars>
      </dgm:prSet>
      <dgm:spPr/>
    </dgm:pt>
    <dgm:pt modelId="{95BFA356-8038-47CF-8DDF-3E5832A5EACE}" type="pres">
      <dgm:prSet presAssocID="{98B48E54-EBAB-4BC6-A6FE-990D32680028}" presName="arrow" presStyleLbl="node1" presStyleIdx="3" presStyleCnt="5">
        <dgm:presLayoutVars>
          <dgm:bulletEnabled val="1"/>
        </dgm:presLayoutVars>
      </dgm:prSet>
      <dgm:spPr/>
    </dgm:pt>
    <dgm:pt modelId="{09AFC017-ED61-4C05-9AB0-C765F1C9A0C6}" type="pres">
      <dgm:prSet presAssocID="{634D488E-E4AC-4A48-A18D-6521D368809B}" presName="arrow" presStyleLbl="node1" presStyleIdx="4" presStyleCnt="5">
        <dgm:presLayoutVars>
          <dgm:bulletEnabled val="1"/>
        </dgm:presLayoutVars>
      </dgm:prSet>
      <dgm:spPr/>
    </dgm:pt>
  </dgm:ptLst>
  <dgm:cxnLst>
    <dgm:cxn modelId="{780C210A-27F5-4C42-9F50-CCA5668246D7}" type="presOf" srcId="{98B48E54-EBAB-4BC6-A6FE-990D32680028}" destId="{95BFA356-8038-47CF-8DDF-3E5832A5EACE}" srcOrd="0" destOrd="0" presId="urn:microsoft.com/office/officeart/2005/8/layout/arrow1"/>
    <dgm:cxn modelId="{84464430-5372-43FE-B91E-462B77565BDD}" srcId="{13134A01-AD94-4EF3-9FD5-40B64D7D2BF6}" destId="{634D488E-E4AC-4A48-A18D-6521D368809B}" srcOrd="4" destOrd="0" parTransId="{A71D2835-35C0-44F5-8685-64C481300344}" sibTransId="{E7ECDA67-0044-426C-B46D-7BFA0D16CA08}"/>
    <dgm:cxn modelId="{EA93015E-D8C0-4152-8FEF-3752C8E9C576}" type="presOf" srcId="{634D488E-E4AC-4A48-A18D-6521D368809B}" destId="{09AFC017-ED61-4C05-9AB0-C765F1C9A0C6}" srcOrd="0" destOrd="0" presId="urn:microsoft.com/office/officeart/2005/8/layout/arrow1"/>
    <dgm:cxn modelId="{C6564955-A334-4F71-8CC9-FD40275762A0}" type="presOf" srcId="{7AF4F9E7-376E-49FC-A2E1-2EEB31DB5A07}" destId="{842108B4-E44B-46BE-B300-31A69D36E7D9}" srcOrd="0" destOrd="0" presId="urn:microsoft.com/office/officeart/2005/8/layout/arrow1"/>
    <dgm:cxn modelId="{8CDD9255-5C74-44DA-8652-484663B5B393}" type="presOf" srcId="{A13314BB-0944-4855-9441-5E7228B7C0E0}" destId="{5E31A772-7FCD-43E0-B9AF-044E4D324D97}" srcOrd="0" destOrd="0" presId="urn:microsoft.com/office/officeart/2005/8/layout/arrow1"/>
    <dgm:cxn modelId="{CFDCEC7A-2A0E-4DA8-B752-ABFBC980ED95}" srcId="{13134A01-AD94-4EF3-9FD5-40B64D7D2BF6}" destId="{8000B550-256E-4D23-B339-CE9B5885AD60}" srcOrd="1" destOrd="0" parTransId="{A9A48105-DEBD-414C-90A5-3531BEDA2E17}" sibTransId="{47FA07F8-8E55-4BD2-AAF7-2723F0BEF5C3}"/>
    <dgm:cxn modelId="{0B0A4CB8-BD3C-408B-A93F-941B0F3A599E}" srcId="{13134A01-AD94-4EF3-9FD5-40B64D7D2BF6}" destId="{98B48E54-EBAB-4BC6-A6FE-990D32680028}" srcOrd="3" destOrd="0" parTransId="{BA54956F-5BC0-468C-85D9-2830ABEE74B4}" sibTransId="{8AC82004-CFF9-42E4-8D8E-C426D776A7C7}"/>
    <dgm:cxn modelId="{2FA6A4CE-45D1-4710-AA05-D85C490BC5E0}" type="presOf" srcId="{13134A01-AD94-4EF3-9FD5-40B64D7D2BF6}" destId="{91CD5C4C-69CF-4BF6-A146-ED52768A067D}" srcOrd="0" destOrd="0" presId="urn:microsoft.com/office/officeart/2005/8/layout/arrow1"/>
    <dgm:cxn modelId="{70EE73D8-AE4F-423D-8882-7A9972B38DD9}" srcId="{13134A01-AD94-4EF3-9FD5-40B64D7D2BF6}" destId="{A13314BB-0944-4855-9441-5E7228B7C0E0}" srcOrd="2" destOrd="0" parTransId="{2BA91853-7B26-4447-9E90-46862493C10C}" sibTransId="{EDF75F72-937C-44A7-9D5F-3216749F2197}"/>
    <dgm:cxn modelId="{3D48B8F6-79B3-457C-8F4E-4724516D4F16}" srcId="{13134A01-AD94-4EF3-9FD5-40B64D7D2BF6}" destId="{7AF4F9E7-376E-49FC-A2E1-2EEB31DB5A07}" srcOrd="0" destOrd="0" parTransId="{9FA479CB-011E-4E36-8731-AF501F1BDFCA}" sibTransId="{45F33DA4-3FC4-42E6-9D48-1847FBC2C57A}"/>
    <dgm:cxn modelId="{8FDAF5FD-9679-40AA-9BAF-9C4C996E0525}" type="presOf" srcId="{8000B550-256E-4D23-B339-CE9B5885AD60}" destId="{616E0A10-A7FA-4CD7-A82B-89DB6A6611B5}" srcOrd="0" destOrd="0" presId="urn:microsoft.com/office/officeart/2005/8/layout/arrow1"/>
    <dgm:cxn modelId="{220D6625-39F0-4AEF-B702-C3FD2B80BEE8}" type="presParOf" srcId="{91CD5C4C-69CF-4BF6-A146-ED52768A067D}" destId="{842108B4-E44B-46BE-B300-31A69D36E7D9}" srcOrd="0" destOrd="0" presId="urn:microsoft.com/office/officeart/2005/8/layout/arrow1"/>
    <dgm:cxn modelId="{1BBE55BE-C019-40B2-83E7-15698BF000DE}" type="presParOf" srcId="{91CD5C4C-69CF-4BF6-A146-ED52768A067D}" destId="{616E0A10-A7FA-4CD7-A82B-89DB6A6611B5}" srcOrd="1" destOrd="0" presId="urn:microsoft.com/office/officeart/2005/8/layout/arrow1"/>
    <dgm:cxn modelId="{349A5485-CD1C-4D04-8DEE-395B3DE09233}" type="presParOf" srcId="{91CD5C4C-69CF-4BF6-A146-ED52768A067D}" destId="{5E31A772-7FCD-43E0-B9AF-044E4D324D97}" srcOrd="2" destOrd="0" presId="urn:microsoft.com/office/officeart/2005/8/layout/arrow1"/>
    <dgm:cxn modelId="{C88C9435-84E0-423D-B12C-E054B9CBFFA3}" type="presParOf" srcId="{91CD5C4C-69CF-4BF6-A146-ED52768A067D}" destId="{95BFA356-8038-47CF-8DDF-3E5832A5EACE}" srcOrd="3" destOrd="0" presId="urn:microsoft.com/office/officeart/2005/8/layout/arrow1"/>
    <dgm:cxn modelId="{DD094AE0-2513-4D39-A4D3-B8781504EB96}" type="presParOf" srcId="{91CD5C4C-69CF-4BF6-A146-ED52768A067D}" destId="{09AFC017-ED61-4C05-9AB0-C765F1C9A0C6}" srcOrd="4" destOrd="0" presId="urn:microsoft.com/office/officeart/2005/8/layout/arrow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0EBF811-67AA-423D-90AF-9278B4174ED3}" type="doc">
      <dgm:prSet loTypeId="urn:microsoft.com/office/officeart/2009/3/layout/StepUpProcess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8C453210-BB82-4E72-86DC-FD30C387F547}">
      <dgm:prSet phldrT="[Text]" custT="1"/>
      <dgm:spPr/>
      <dgm:t>
        <a:bodyPr/>
        <a:lstStyle/>
        <a:p>
          <a:pPr algn="just" rtl="1"/>
          <a:r>
            <a:rPr kumimoji="0" lang="fa-IR" sz="1400" b="1" i="0" u="none" strike="noStrike" kern="1200" cap="none" spc="0" normalizeH="0" baseline="0" dirty="0">
              <a:ln>
                <a:noFill/>
              </a:ln>
              <a:solidFill>
                <a:srgbClr val="0099FF"/>
              </a:solidFill>
              <a:effectLst/>
              <a:uLnTx/>
              <a:uFillTx/>
              <a:latin typeface="Lalezar" panose="00000500000000000000" pitchFamily="2" charset="-78"/>
              <a:ea typeface="Times New Roman" panose="02020603050405020304" pitchFamily="18" charset="0"/>
              <a:cs typeface="Lalezar" panose="00000500000000000000" pitchFamily="2" charset="-78"/>
            </a:rPr>
            <a:t>سرمایه گذاری :</a:t>
          </a:r>
          <a:endParaRPr kumimoji="0" lang="en-US" sz="1400" b="1" i="0" u="none" strike="noStrike" kern="1200" cap="none" spc="0" normalizeH="0" baseline="0" dirty="0">
            <a:ln>
              <a:noFill/>
            </a:ln>
            <a:solidFill>
              <a:srgbClr val="0099FF"/>
            </a:solidFill>
            <a:effectLst/>
            <a:uLnTx/>
            <a:uFillTx/>
            <a:latin typeface="Lalezar" panose="00000500000000000000" pitchFamily="2" charset="-78"/>
            <a:ea typeface="Times New Roman" panose="02020603050405020304" pitchFamily="18" charset="0"/>
            <a:cs typeface="Lalezar" panose="00000500000000000000" pitchFamily="2" charset="-78"/>
          </a:endParaRPr>
        </a:p>
      </dgm:t>
    </dgm:pt>
    <dgm:pt modelId="{6F8F751F-F889-44BD-AAF6-AE4CED0F02D4}" type="parTrans" cxnId="{0A974CC7-10AE-4682-A53E-E94335F4C788}">
      <dgm:prSet/>
      <dgm:spPr/>
      <dgm:t>
        <a:bodyPr/>
        <a:lstStyle/>
        <a:p>
          <a:endParaRPr lang="en-US"/>
        </a:p>
      </dgm:t>
    </dgm:pt>
    <dgm:pt modelId="{8585412B-32EA-4BAE-B933-ECEA13B3F561}" type="sibTrans" cxnId="{0A974CC7-10AE-4682-A53E-E94335F4C788}">
      <dgm:prSet/>
      <dgm:spPr/>
      <dgm:t>
        <a:bodyPr/>
        <a:lstStyle/>
        <a:p>
          <a:endParaRPr lang="en-US"/>
        </a:p>
      </dgm:t>
    </dgm:pt>
    <dgm:pt modelId="{89FF8B81-B300-46BD-90C4-DA51EC7FDBF9}">
      <dgm:prSet phldrT="[Text]" custT="1"/>
      <dgm:spPr/>
      <dgm:t>
        <a:bodyPr/>
        <a:lstStyle/>
        <a:p>
          <a:pPr algn="just" rtl="1">
            <a:buClrTx/>
            <a:buSzTx/>
            <a:buFont typeface="Arial"/>
            <a:buAutoNum type="arabicPeriod"/>
          </a:pPr>
          <a:r>
            <a:rPr kumimoji="0" lang="fa-IR" sz="1400" b="1" i="0" u="none" strike="noStrike" cap="none" spc="0" normalizeH="0" baseline="0" noProof="0" dirty="0">
              <a:ln>
                <a:noFill/>
              </a:ln>
              <a:solidFill>
                <a:srgbClr val="42FD39"/>
              </a:solidFill>
              <a:effectLst/>
              <a:uLnTx/>
              <a:uFillTx/>
              <a:latin typeface="Lalezar" panose="00000500000000000000" pitchFamily="2" charset="-78"/>
              <a:ea typeface="Times New Roman" panose="02020603050405020304" pitchFamily="18" charset="0"/>
              <a:cs typeface="Lalezar" panose="00000500000000000000" pitchFamily="2" charset="-78"/>
              <a:sym typeface="Arial"/>
            </a:rPr>
            <a:t>احراز هویت شویم تا بتوانیم به دو شکل سرمایه‌گذاری در بورس را آغاز کنیم</a:t>
          </a:r>
          <a:endParaRPr lang="en-US" sz="1400" dirty="0">
            <a:solidFill>
              <a:srgbClr val="42FD39"/>
            </a:solidFill>
            <a:latin typeface="Lalezar" panose="00000500000000000000" pitchFamily="2" charset="-78"/>
            <a:cs typeface="Lalezar" panose="00000500000000000000" pitchFamily="2" charset="-78"/>
          </a:endParaRPr>
        </a:p>
      </dgm:t>
    </dgm:pt>
    <dgm:pt modelId="{827F600B-37AC-4E04-BBAF-FAC55539BBF7}" type="parTrans" cxnId="{61E1D2FD-FCE9-4300-BC26-C0F689504CB8}">
      <dgm:prSet/>
      <dgm:spPr/>
      <dgm:t>
        <a:bodyPr/>
        <a:lstStyle/>
        <a:p>
          <a:endParaRPr lang="en-US"/>
        </a:p>
      </dgm:t>
    </dgm:pt>
    <dgm:pt modelId="{B95BF759-C7EB-4F20-9EB1-EC1FA9924198}" type="sibTrans" cxnId="{61E1D2FD-FCE9-4300-BC26-C0F689504CB8}">
      <dgm:prSet/>
      <dgm:spPr/>
      <dgm:t>
        <a:bodyPr/>
        <a:lstStyle/>
        <a:p>
          <a:endParaRPr lang="en-US"/>
        </a:p>
      </dgm:t>
    </dgm:pt>
    <dgm:pt modelId="{96CEF06C-EC9A-494E-A3A1-ABE16CE9BBED}">
      <dgm:prSet phldrT="[Text]" custT="1"/>
      <dgm:spPr/>
      <dgm:t>
        <a:bodyPr/>
        <a:lstStyle/>
        <a:p>
          <a:pPr algn="just" rtl="1">
            <a:buClrTx/>
            <a:buSzTx/>
          </a:pPr>
          <a:r>
            <a:rPr kumimoji="0" lang="fa-IR" sz="1400" b="1" i="0" u="none" strike="noStrike" cap="none" spc="0" normalizeH="0" baseline="0" noProof="0" dirty="0">
              <a:ln>
                <a:noFill/>
              </a:ln>
              <a:solidFill>
                <a:schemeClr val="accent6">
                  <a:lumMod val="75000"/>
                </a:schemeClr>
              </a:solidFill>
              <a:effectLst/>
              <a:uLnTx/>
              <a:uFillTx/>
              <a:latin typeface="Lalezar" panose="00000500000000000000" pitchFamily="2" charset="-78"/>
              <a:ea typeface="Times New Roman" panose="02020603050405020304" pitchFamily="18" charset="0"/>
              <a:cs typeface="Lalezar" panose="00000500000000000000" pitchFamily="2" charset="-78"/>
              <a:sym typeface="Arial"/>
            </a:rPr>
            <a:t>باید از طریق سایت سجام اقدام به ثبت‌نام کنیم و کد بورسی دریافت کنیم</a:t>
          </a:r>
          <a:endParaRPr lang="en-US" sz="1400" dirty="0">
            <a:latin typeface="Lalezar" panose="00000500000000000000" pitchFamily="2" charset="-78"/>
            <a:cs typeface="Lalezar" panose="00000500000000000000" pitchFamily="2" charset="-78"/>
          </a:endParaRPr>
        </a:p>
      </dgm:t>
    </dgm:pt>
    <dgm:pt modelId="{2E6B7692-99B1-4C0F-9F1A-C06B5737C27C}" type="parTrans" cxnId="{A79D98F7-2D41-4C34-BD6E-C87D99FF6C4D}">
      <dgm:prSet/>
      <dgm:spPr/>
      <dgm:t>
        <a:bodyPr/>
        <a:lstStyle/>
        <a:p>
          <a:endParaRPr lang="en-US"/>
        </a:p>
      </dgm:t>
    </dgm:pt>
    <dgm:pt modelId="{93E50443-F113-42B3-BF73-05FF5DA46813}" type="sibTrans" cxnId="{A79D98F7-2D41-4C34-BD6E-C87D99FF6C4D}">
      <dgm:prSet/>
      <dgm:spPr/>
      <dgm:t>
        <a:bodyPr/>
        <a:lstStyle/>
        <a:p>
          <a:endParaRPr lang="en-US"/>
        </a:p>
      </dgm:t>
    </dgm:pt>
    <dgm:pt modelId="{328527CD-DB1A-4068-9957-4C3FA0E8A60E}">
      <dgm:prSet custT="1"/>
      <dgm:spPr/>
      <dgm:t>
        <a:bodyPr/>
        <a:lstStyle/>
        <a:p>
          <a:pPr algn="just" rtl="1"/>
          <a:r>
            <a:rPr kumimoji="0" lang="fa-IR" sz="1400" b="1" i="0" u="none" strike="noStrike" kern="1200" cap="none" spc="0" normalizeH="0" baseline="0" dirty="0">
              <a:ln>
                <a:noFill/>
              </a:ln>
              <a:solidFill>
                <a:srgbClr val="0099FF"/>
              </a:solidFill>
              <a:effectLst/>
              <a:uLnTx/>
              <a:uFillTx/>
              <a:latin typeface="Lalezar" panose="00000500000000000000" pitchFamily="2" charset="-78"/>
              <a:ea typeface="Times New Roman" panose="02020603050405020304" pitchFamily="18" charset="0"/>
              <a:cs typeface="Lalezar" panose="00000500000000000000" pitchFamily="2" charset="-78"/>
            </a:rPr>
            <a:t>مستقیم</a:t>
          </a:r>
          <a:endParaRPr kumimoji="0" lang="en-US" sz="1400" b="1" i="0" u="none" strike="noStrike" kern="1200" cap="none" spc="0" normalizeH="0" baseline="0" dirty="0">
            <a:ln>
              <a:noFill/>
            </a:ln>
            <a:solidFill>
              <a:srgbClr val="0099FF"/>
            </a:solidFill>
            <a:effectLst/>
            <a:uLnTx/>
            <a:uFillTx/>
            <a:latin typeface="Lalezar" panose="00000500000000000000" pitchFamily="2" charset="-78"/>
            <a:ea typeface="Times New Roman" panose="02020603050405020304" pitchFamily="18" charset="0"/>
            <a:cs typeface="Lalezar" panose="00000500000000000000" pitchFamily="2" charset="-78"/>
          </a:endParaRPr>
        </a:p>
      </dgm:t>
    </dgm:pt>
    <dgm:pt modelId="{2DB127B4-2A14-4E35-BF0D-08163DB9F2F0}" type="parTrans" cxnId="{344BDA07-361D-44CC-A0CF-E14DE694269B}">
      <dgm:prSet/>
      <dgm:spPr/>
      <dgm:t>
        <a:bodyPr/>
        <a:lstStyle/>
        <a:p>
          <a:endParaRPr lang="en-US"/>
        </a:p>
      </dgm:t>
    </dgm:pt>
    <dgm:pt modelId="{CFD40D84-CDDA-4926-91E3-2434CBF7E0D0}" type="sibTrans" cxnId="{344BDA07-361D-44CC-A0CF-E14DE694269B}">
      <dgm:prSet/>
      <dgm:spPr/>
      <dgm:t>
        <a:bodyPr/>
        <a:lstStyle/>
        <a:p>
          <a:endParaRPr lang="en-US"/>
        </a:p>
      </dgm:t>
    </dgm:pt>
    <dgm:pt modelId="{D69C7C59-4962-4823-A5D9-3BDE54AE0B6C}">
      <dgm:prSet custT="1"/>
      <dgm:spPr/>
      <dgm:t>
        <a:bodyPr/>
        <a:lstStyle/>
        <a:p>
          <a:pPr algn="just" rtl="1"/>
          <a:r>
            <a:rPr kumimoji="0" lang="fa-IR" sz="1400" b="1" i="0" u="none" strike="noStrike" kern="1200" cap="none" spc="0" normalizeH="0" baseline="0" dirty="0">
              <a:ln>
                <a:noFill/>
              </a:ln>
              <a:solidFill>
                <a:srgbClr val="0099FF"/>
              </a:solidFill>
              <a:effectLst/>
              <a:uLnTx/>
              <a:uFillTx/>
              <a:latin typeface="Lalezar" panose="00000500000000000000" pitchFamily="2" charset="-78"/>
              <a:ea typeface="Times New Roman" panose="02020603050405020304" pitchFamily="18" charset="0"/>
              <a:cs typeface="Lalezar" panose="00000500000000000000" pitchFamily="2" charset="-78"/>
            </a:rPr>
            <a:t>غیر مستقیم</a:t>
          </a:r>
          <a:endParaRPr kumimoji="0" lang="en-US" sz="1400" b="1" i="0" u="none" strike="noStrike" kern="1200" cap="none" spc="0" normalizeH="0" baseline="0" dirty="0">
            <a:ln>
              <a:noFill/>
            </a:ln>
            <a:solidFill>
              <a:srgbClr val="0099FF"/>
            </a:solidFill>
            <a:effectLst/>
            <a:uLnTx/>
            <a:uFillTx/>
            <a:latin typeface="Lalezar" panose="00000500000000000000" pitchFamily="2" charset="-78"/>
            <a:ea typeface="Times New Roman" panose="02020603050405020304" pitchFamily="18" charset="0"/>
            <a:cs typeface="Lalezar" panose="00000500000000000000" pitchFamily="2" charset="-78"/>
          </a:endParaRPr>
        </a:p>
      </dgm:t>
    </dgm:pt>
    <dgm:pt modelId="{CB649627-92AA-4E6C-80BE-885A1183065D}" type="parTrans" cxnId="{A22669DB-ACEC-46A5-9BBB-E0755F41A728}">
      <dgm:prSet/>
      <dgm:spPr/>
      <dgm:t>
        <a:bodyPr/>
        <a:lstStyle/>
        <a:p>
          <a:endParaRPr lang="en-US"/>
        </a:p>
      </dgm:t>
    </dgm:pt>
    <dgm:pt modelId="{2E363F4D-40BE-4FCF-8B97-5EE8D36F4F17}" type="sibTrans" cxnId="{A22669DB-ACEC-46A5-9BBB-E0755F41A728}">
      <dgm:prSet/>
      <dgm:spPr/>
      <dgm:t>
        <a:bodyPr/>
        <a:lstStyle/>
        <a:p>
          <a:endParaRPr lang="en-US"/>
        </a:p>
      </dgm:t>
    </dgm:pt>
    <dgm:pt modelId="{FC884A93-8924-4355-A3FA-ECB36C52FF02}" type="pres">
      <dgm:prSet presAssocID="{50EBF811-67AA-423D-90AF-9278B4174ED3}" presName="rootnode" presStyleCnt="0">
        <dgm:presLayoutVars>
          <dgm:chMax/>
          <dgm:chPref/>
          <dgm:dir/>
          <dgm:animLvl val="lvl"/>
        </dgm:presLayoutVars>
      </dgm:prSet>
      <dgm:spPr/>
    </dgm:pt>
    <dgm:pt modelId="{18A0048E-4A4A-4145-A883-7EADF1CEEA9A}" type="pres">
      <dgm:prSet presAssocID="{8C453210-BB82-4E72-86DC-FD30C387F547}" presName="composite" presStyleCnt="0"/>
      <dgm:spPr/>
    </dgm:pt>
    <dgm:pt modelId="{45D8B589-C4ED-4647-A8D4-89DA02551154}" type="pres">
      <dgm:prSet presAssocID="{8C453210-BB82-4E72-86DC-FD30C387F547}" presName="LShape" presStyleLbl="alignNode1" presStyleIdx="0" presStyleCnt="5"/>
      <dgm:spPr/>
    </dgm:pt>
    <dgm:pt modelId="{69BB362D-81FE-4094-9D1C-D06DF3355CF8}" type="pres">
      <dgm:prSet presAssocID="{8C453210-BB82-4E72-86DC-FD30C387F547}" presName="ParentText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1196F6B3-5658-454A-A1BE-838CC9B61F18}" type="pres">
      <dgm:prSet presAssocID="{8C453210-BB82-4E72-86DC-FD30C387F547}" presName="Triangle" presStyleLbl="alignNode1" presStyleIdx="1" presStyleCnt="5"/>
      <dgm:spPr/>
    </dgm:pt>
    <dgm:pt modelId="{313BC6E5-50AD-42A1-B4A9-61E234566EC7}" type="pres">
      <dgm:prSet presAssocID="{8585412B-32EA-4BAE-B933-ECEA13B3F561}" presName="sibTrans" presStyleCnt="0"/>
      <dgm:spPr/>
    </dgm:pt>
    <dgm:pt modelId="{F2711AB3-0006-49BF-8081-10ABF05FDA3A}" type="pres">
      <dgm:prSet presAssocID="{8585412B-32EA-4BAE-B933-ECEA13B3F561}" presName="space" presStyleCnt="0"/>
      <dgm:spPr/>
    </dgm:pt>
    <dgm:pt modelId="{13ECBB6A-1F4A-469C-89E9-AF0DEC5D1E39}" type="pres">
      <dgm:prSet presAssocID="{89FF8B81-B300-46BD-90C4-DA51EC7FDBF9}" presName="composite" presStyleCnt="0"/>
      <dgm:spPr/>
    </dgm:pt>
    <dgm:pt modelId="{D0136174-5D4B-4C5C-8DAB-18C73E24A5FD}" type="pres">
      <dgm:prSet presAssocID="{89FF8B81-B300-46BD-90C4-DA51EC7FDBF9}" presName="LShape" presStyleLbl="alignNode1" presStyleIdx="2" presStyleCnt="5"/>
      <dgm:spPr/>
    </dgm:pt>
    <dgm:pt modelId="{975695B7-A9D2-47F6-8E0C-4097FF15E954}" type="pres">
      <dgm:prSet presAssocID="{89FF8B81-B300-46BD-90C4-DA51EC7FDBF9}" presName="ParentText" presStyleLbl="revTx" presStyleIdx="1" presStyleCnt="3" custScaleX="102349">
        <dgm:presLayoutVars>
          <dgm:chMax val="0"/>
          <dgm:chPref val="0"/>
          <dgm:bulletEnabled val="1"/>
        </dgm:presLayoutVars>
      </dgm:prSet>
      <dgm:spPr/>
    </dgm:pt>
    <dgm:pt modelId="{3A2C8FC7-C756-40D3-B803-21E9E1F51AFA}" type="pres">
      <dgm:prSet presAssocID="{89FF8B81-B300-46BD-90C4-DA51EC7FDBF9}" presName="Triangle" presStyleLbl="alignNode1" presStyleIdx="3" presStyleCnt="5"/>
      <dgm:spPr/>
    </dgm:pt>
    <dgm:pt modelId="{24CF9A33-4B65-446A-AA57-F14EB1C6C400}" type="pres">
      <dgm:prSet presAssocID="{B95BF759-C7EB-4F20-9EB1-EC1FA9924198}" presName="sibTrans" presStyleCnt="0"/>
      <dgm:spPr/>
    </dgm:pt>
    <dgm:pt modelId="{7CD1F0B2-E7A1-4808-A9C5-D13180F9492E}" type="pres">
      <dgm:prSet presAssocID="{B95BF759-C7EB-4F20-9EB1-EC1FA9924198}" presName="space" presStyleCnt="0"/>
      <dgm:spPr/>
    </dgm:pt>
    <dgm:pt modelId="{674C6C62-3159-46E0-9D3C-89D4A58CA43F}" type="pres">
      <dgm:prSet presAssocID="{96CEF06C-EC9A-494E-A3A1-ABE16CE9BBED}" presName="composite" presStyleCnt="0"/>
      <dgm:spPr/>
    </dgm:pt>
    <dgm:pt modelId="{05E0ECCF-25DC-43E4-9734-E8420E9EE5F0}" type="pres">
      <dgm:prSet presAssocID="{96CEF06C-EC9A-494E-A3A1-ABE16CE9BBED}" presName="LShape" presStyleLbl="alignNode1" presStyleIdx="4" presStyleCnt="5"/>
      <dgm:spPr/>
    </dgm:pt>
    <dgm:pt modelId="{BB6A38D3-0228-49B6-8C87-D5EA6FBA2323}" type="pres">
      <dgm:prSet presAssocID="{96CEF06C-EC9A-494E-A3A1-ABE16CE9BBED}" presName="ParentText" presStyleLbl="revTx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344BDA07-361D-44CC-A0CF-E14DE694269B}" srcId="{8C453210-BB82-4E72-86DC-FD30C387F547}" destId="{328527CD-DB1A-4068-9957-4C3FA0E8A60E}" srcOrd="0" destOrd="0" parTransId="{2DB127B4-2A14-4E35-BF0D-08163DB9F2F0}" sibTransId="{CFD40D84-CDDA-4926-91E3-2434CBF7E0D0}"/>
    <dgm:cxn modelId="{F1A67344-A5BF-4CAF-BD21-75515257D57C}" type="presOf" srcId="{D69C7C59-4962-4823-A5D9-3BDE54AE0B6C}" destId="{69BB362D-81FE-4094-9D1C-D06DF3355CF8}" srcOrd="0" destOrd="2" presId="urn:microsoft.com/office/officeart/2009/3/layout/StepUpProcess"/>
    <dgm:cxn modelId="{59723A45-45A8-4CB6-A3A3-A7DDF820AF44}" type="presOf" srcId="{96CEF06C-EC9A-494E-A3A1-ABE16CE9BBED}" destId="{BB6A38D3-0228-49B6-8C87-D5EA6FBA2323}" srcOrd="0" destOrd="0" presId="urn:microsoft.com/office/officeart/2009/3/layout/StepUpProcess"/>
    <dgm:cxn modelId="{A800824F-A1A8-45ED-85DE-8C1BC837B3A5}" type="presOf" srcId="{50EBF811-67AA-423D-90AF-9278B4174ED3}" destId="{FC884A93-8924-4355-A3FA-ECB36C52FF02}" srcOrd="0" destOrd="0" presId="urn:microsoft.com/office/officeart/2009/3/layout/StepUpProcess"/>
    <dgm:cxn modelId="{F2D4B07B-BF66-4C71-A34B-F73F372C7069}" type="presOf" srcId="{8C453210-BB82-4E72-86DC-FD30C387F547}" destId="{69BB362D-81FE-4094-9D1C-D06DF3355CF8}" srcOrd="0" destOrd="0" presId="urn:microsoft.com/office/officeart/2009/3/layout/StepUpProcess"/>
    <dgm:cxn modelId="{F8D3BC84-0C84-4D71-8959-72132A2DE0C3}" type="presOf" srcId="{89FF8B81-B300-46BD-90C4-DA51EC7FDBF9}" destId="{975695B7-A9D2-47F6-8E0C-4097FF15E954}" srcOrd="0" destOrd="0" presId="urn:microsoft.com/office/officeart/2009/3/layout/StepUpProcess"/>
    <dgm:cxn modelId="{0A974CC7-10AE-4682-A53E-E94335F4C788}" srcId="{50EBF811-67AA-423D-90AF-9278B4174ED3}" destId="{8C453210-BB82-4E72-86DC-FD30C387F547}" srcOrd="0" destOrd="0" parTransId="{6F8F751F-F889-44BD-AAF6-AE4CED0F02D4}" sibTransId="{8585412B-32EA-4BAE-B933-ECEA13B3F561}"/>
    <dgm:cxn modelId="{8154D7C9-4E5E-44D6-9585-0ACD9C5FD3F5}" type="presOf" srcId="{328527CD-DB1A-4068-9957-4C3FA0E8A60E}" destId="{69BB362D-81FE-4094-9D1C-D06DF3355CF8}" srcOrd="0" destOrd="1" presId="urn:microsoft.com/office/officeart/2009/3/layout/StepUpProcess"/>
    <dgm:cxn modelId="{A22669DB-ACEC-46A5-9BBB-E0755F41A728}" srcId="{8C453210-BB82-4E72-86DC-FD30C387F547}" destId="{D69C7C59-4962-4823-A5D9-3BDE54AE0B6C}" srcOrd="1" destOrd="0" parTransId="{CB649627-92AA-4E6C-80BE-885A1183065D}" sibTransId="{2E363F4D-40BE-4FCF-8B97-5EE8D36F4F17}"/>
    <dgm:cxn modelId="{A79D98F7-2D41-4C34-BD6E-C87D99FF6C4D}" srcId="{50EBF811-67AA-423D-90AF-9278B4174ED3}" destId="{96CEF06C-EC9A-494E-A3A1-ABE16CE9BBED}" srcOrd="2" destOrd="0" parTransId="{2E6B7692-99B1-4C0F-9F1A-C06B5737C27C}" sibTransId="{93E50443-F113-42B3-BF73-05FF5DA46813}"/>
    <dgm:cxn modelId="{61E1D2FD-FCE9-4300-BC26-C0F689504CB8}" srcId="{50EBF811-67AA-423D-90AF-9278B4174ED3}" destId="{89FF8B81-B300-46BD-90C4-DA51EC7FDBF9}" srcOrd="1" destOrd="0" parTransId="{827F600B-37AC-4E04-BBAF-FAC55539BBF7}" sibTransId="{B95BF759-C7EB-4F20-9EB1-EC1FA9924198}"/>
    <dgm:cxn modelId="{67240658-3EB8-46DC-BEC3-FAD5CABED35A}" type="presParOf" srcId="{FC884A93-8924-4355-A3FA-ECB36C52FF02}" destId="{18A0048E-4A4A-4145-A883-7EADF1CEEA9A}" srcOrd="0" destOrd="0" presId="urn:microsoft.com/office/officeart/2009/3/layout/StepUpProcess"/>
    <dgm:cxn modelId="{3020C07D-6294-4698-A005-39E00F9D76AF}" type="presParOf" srcId="{18A0048E-4A4A-4145-A883-7EADF1CEEA9A}" destId="{45D8B589-C4ED-4647-A8D4-89DA02551154}" srcOrd="0" destOrd="0" presId="urn:microsoft.com/office/officeart/2009/3/layout/StepUpProcess"/>
    <dgm:cxn modelId="{8AB96A29-2354-47D2-A0C6-A3BF9E5D62EB}" type="presParOf" srcId="{18A0048E-4A4A-4145-A883-7EADF1CEEA9A}" destId="{69BB362D-81FE-4094-9D1C-D06DF3355CF8}" srcOrd="1" destOrd="0" presId="urn:microsoft.com/office/officeart/2009/3/layout/StepUpProcess"/>
    <dgm:cxn modelId="{776AF936-1704-4E49-BFEF-CC5F8C466B55}" type="presParOf" srcId="{18A0048E-4A4A-4145-A883-7EADF1CEEA9A}" destId="{1196F6B3-5658-454A-A1BE-838CC9B61F18}" srcOrd="2" destOrd="0" presId="urn:microsoft.com/office/officeart/2009/3/layout/StepUpProcess"/>
    <dgm:cxn modelId="{E442A358-ABE0-4ECF-B7DD-27A2A1A41CEA}" type="presParOf" srcId="{FC884A93-8924-4355-A3FA-ECB36C52FF02}" destId="{313BC6E5-50AD-42A1-B4A9-61E234566EC7}" srcOrd="1" destOrd="0" presId="urn:microsoft.com/office/officeart/2009/3/layout/StepUpProcess"/>
    <dgm:cxn modelId="{FE632FD0-5F78-468A-9697-7F3AAB2A467F}" type="presParOf" srcId="{313BC6E5-50AD-42A1-B4A9-61E234566EC7}" destId="{F2711AB3-0006-49BF-8081-10ABF05FDA3A}" srcOrd="0" destOrd="0" presId="urn:microsoft.com/office/officeart/2009/3/layout/StepUpProcess"/>
    <dgm:cxn modelId="{E1233866-E7BD-4596-8D2C-F38DC30636A0}" type="presParOf" srcId="{FC884A93-8924-4355-A3FA-ECB36C52FF02}" destId="{13ECBB6A-1F4A-469C-89E9-AF0DEC5D1E39}" srcOrd="2" destOrd="0" presId="urn:microsoft.com/office/officeart/2009/3/layout/StepUpProcess"/>
    <dgm:cxn modelId="{D2F2075D-DD30-4467-8487-20A84FE03FA0}" type="presParOf" srcId="{13ECBB6A-1F4A-469C-89E9-AF0DEC5D1E39}" destId="{D0136174-5D4B-4C5C-8DAB-18C73E24A5FD}" srcOrd="0" destOrd="0" presId="urn:microsoft.com/office/officeart/2009/3/layout/StepUpProcess"/>
    <dgm:cxn modelId="{7FF1E75B-4800-47D1-8FE7-E3CB65682E76}" type="presParOf" srcId="{13ECBB6A-1F4A-469C-89E9-AF0DEC5D1E39}" destId="{975695B7-A9D2-47F6-8E0C-4097FF15E954}" srcOrd="1" destOrd="0" presId="urn:microsoft.com/office/officeart/2009/3/layout/StepUpProcess"/>
    <dgm:cxn modelId="{0C0E1C78-7525-4620-9EB3-B618CCD0E905}" type="presParOf" srcId="{13ECBB6A-1F4A-469C-89E9-AF0DEC5D1E39}" destId="{3A2C8FC7-C756-40D3-B803-21E9E1F51AFA}" srcOrd="2" destOrd="0" presId="urn:microsoft.com/office/officeart/2009/3/layout/StepUpProcess"/>
    <dgm:cxn modelId="{C17209C9-1F74-4663-8B07-A873FF8534CF}" type="presParOf" srcId="{FC884A93-8924-4355-A3FA-ECB36C52FF02}" destId="{24CF9A33-4B65-446A-AA57-F14EB1C6C400}" srcOrd="3" destOrd="0" presId="urn:microsoft.com/office/officeart/2009/3/layout/StepUpProcess"/>
    <dgm:cxn modelId="{4999C57E-AD99-41D3-8887-4BE5CCAC7B99}" type="presParOf" srcId="{24CF9A33-4B65-446A-AA57-F14EB1C6C400}" destId="{7CD1F0B2-E7A1-4808-A9C5-D13180F9492E}" srcOrd="0" destOrd="0" presId="urn:microsoft.com/office/officeart/2009/3/layout/StepUpProcess"/>
    <dgm:cxn modelId="{D276828B-DD3B-4641-B819-2024A65075C5}" type="presParOf" srcId="{FC884A93-8924-4355-A3FA-ECB36C52FF02}" destId="{674C6C62-3159-46E0-9D3C-89D4A58CA43F}" srcOrd="4" destOrd="0" presId="urn:microsoft.com/office/officeart/2009/3/layout/StepUpProcess"/>
    <dgm:cxn modelId="{76E25C51-20AF-475D-9D2B-2FD561D3CD45}" type="presParOf" srcId="{674C6C62-3159-46E0-9D3C-89D4A58CA43F}" destId="{05E0ECCF-25DC-43E4-9734-E8420E9EE5F0}" srcOrd="0" destOrd="0" presId="urn:microsoft.com/office/officeart/2009/3/layout/StepUpProcess"/>
    <dgm:cxn modelId="{02EC4086-C631-47A3-A255-9847B7659382}" type="presParOf" srcId="{674C6C62-3159-46E0-9D3C-89D4A58CA43F}" destId="{BB6A38D3-0228-49B6-8C87-D5EA6FBA2323}" srcOrd="1" destOrd="0" presId="urn:microsoft.com/office/officeart/2009/3/layout/StepUp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40DB9A3-207C-49F2-99AF-6DA7519B2C9F}" type="doc">
      <dgm:prSet loTypeId="urn:microsoft.com/office/officeart/2008/layout/HalfCircleOrganizationChart" loCatId="hierarchy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F99B7E9F-FEC1-4131-AD59-BE77CE589152}">
      <dgm:prSet phldrT="[Text]" custT="1"/>
      <dgm:spPr/>
      <dgm:t>
        <a:bodyPr/>
        <a:lstStyle/>
        <a:p>
          <a:pPr algn="ctr" rtl="1">
            <a:buClrTx/>
            <a:buFont typeface="Symbol" panose="05050102010706020507" pitchFamily="18" charset="2"/>
            <a:buChar char=""/>
          </a:pPr>
          <a:r>
            <a:rPr lang="fa-IR" sz="1800" b="1" dirty="0">
              <a:solidFill>
                <a:srgbClr val="FFFF00"/>
              </a:solidFill>
              <a:latin typeface="Lalezar" panose="00000500000000000000" pitchFamily="2" charset="-78"/>
              <a:cs typeface="Lalezar" panose="00000500000000000000" pitchFamily="2" charset="-78"/>
            </a:rPr>
            <a:t>روش های سرمایه‌گذاری</a:t>
          </a:r>
          <a:endParaRPr lang="en-US" sz="1800" dirty="0">
            <a:solidFill>
              <a:srgbClr val="FFFF00"/>
            </a:solidFill>
            <a:latin typeface="Lalezar" panose="00000500000000000000" pitchFamily="2" charset="-78"/>
            <a:cs typeface="Lalezar" panose="00000500000000000000" pitchFamily="2" charset="-78"/>
          </a:endParaRPr>
        </a:p>
      </dgm:t>
    </dgm:pt>
    <dgm:pt modelId="{C02A1BE9-7FD0-4446-9F4F-F17BD6807286}" type="parTrans" cxnId="{565FC926-0A4C-4472-8D74-0878AEF259BA}">
      <dgm:prSet/>
      <dgm:spPr/>
      <dgm:t>
        <a:bodyPr/>
        <a:lstStyle/>
        <a:p>
          <a:endParaRPr lang="en-US"/>
        </a:p>
      </dgm:t>
    </dgm:pt>
    <dgm:pt modelId="{5CC0D32D-6AD8-45A7-AEC5-B3965CA0024E}" type="sibTrans" cxnId="{565FC926-0A4C-4472-8D74-0878AEF259BA}">
      <dgm:prSet/>
      <dgm:spPr/>
      <dgm:t>
        <a:bodyPr/>
        <a:lstStyle/>
        <a:p>
          <a:endParaRPr lang="en-US"/>
        </a:p>
      </dgm:t>
    </dgm:pt>
    <dgm:pt modelId="{6CB0A821-C3A4-4DD3-9EEC-5675645086F9}">
      <dgm:prSet phldrT="[Text]" custT="1"/>
      <dgm:spPr/>
      <dgm:t>
        <a:bodyPr/>
        <a:lstStyle/>
        <a:p>
          <a:pPr algn="ctr" rtl="1"/>
          <a:r>
            <a:rPr lang="fa-IR" sz="2000" b="1" dirty="0">
              <a:solidFill>
                <a:schemeClr val="bg1"/>
              </a:solidFill>
              <a:latin typeface="Lalezar" panose="00000500000000000000" pitchFamily="2" charset="-78"/>
              <a:ea typeface="Times New Roman" panose="02020603050405020304" pitchFamily="18" charset="0"/>
              <a:cs typeface="Lalezar" panose="00000500000000000000" pitchFamily="2" charset="-78"/>
            </a:rPr>
            <a:t>غیر مستقیم</a:t>
          </a:r>
          <a:endParaRPr lang="en-US" sz="2000" dirty="0">
            <a:solidFill>
              <a:schemeClr val="bg1"/>
            </a:solidFill>
            <a:latin typeface="Lalezar" panose="00000500000000000000" pitchFamily="2" charset="-78"/>
            <a:cs typeface="Lalezar" panose="00000500000000000000" pitchFamily="2" charset="-78"/>
          </a:endParaRPr>
        </a:p>
      </dgm:t>
    </dgm:pt>
    <dgm:pt modelId="{0418FBD6-DCD3-4E9E-9C8C-CADC6396F5FD}" type="parTrans" cxnId="{B5E30943-9E25-489B-9C16-92CD28AF6B5D}">
      <dgm:prSet/>
      <dgm:spPr/>
      <dgm:t>
        <a:bodyPr/>
        <a:lstStyle/>
        <a:p>
          <a:endParaRPr lang="en-US"/>
        </a:p>
      </dgm:t>
    </dgm:pt>
    <dgm:pt modelId="{0D841336-8884-49CD-AB83-CE673698AD97}" type="sibTrans" cxnId="{B5E30943-9E25-489B-9C16-92CD28AF6B5D}">
      <dgm:prSet/>
      <dgm:spPr/>
      <dgm:t>
        <a:bodyPr/>
        <a:lstStyle/>
        <a:p>
          <a:endParaRPr lang="en-US"/>
        </a:p>
      </dgm:t>
    </dgm:pt>
    <dgm:pt modelId="{BB690F75-A554-4AF1-8B4A-A829A8E15513}">
      <dgm:prSet phldrT="[Text]" custT="1"/>
      <dgm:spPr/>
      <dgm:t>
        <a:bodyPr/>
        <a:lstStyle/>
        <a:p>
          <a:pPr algn="ctr"/>
          <a:r>
            <a:rPr lang="fa-IR" sz="2000" b="1" dirty="0">
              <a:solidFill>
                <a:schemeClr val="bg1"/>
              </a:solidFill>
              <a:latin typeface="Lalezar" panose="00000500000000000000" pitchFamily="2" charset="-78"/>
              <a:ea typeface="Times New Roman" panose="02020603050405020304" pitchFamily="18" charset="0"/>
              <a:cs typeface="Lalezar" panose="00000500000000000000" pitchFamily="2" charset="-78"/>
            </a:rPr>
            <a:t>مستقیم</a:t>
          </a:r>
          <a:endParaRPr lang="en-US" sz="2000" dirty="0">
            <a:solidFill>
              <a:schemeClr val="bg1"/>
            </a:solidFill>
            <a:latin typeface="Lalezar" panose="00000500000000000000" pitchFamily="2" charset="-78"/>
            <a:cs typeface="Lalezar" panose="00000500000000000000" pitchFamily="2" charset="-78"/>
          </a:endParaRPr>
        </a:p>
      </dgm:t>
    </dgm:pt>
    <dgm:pt modelId="{820C48DC-138E-40A1-B5D9-3EC3DF024433}" type="parTrans" cxnId="{B083CC66-1318-430B-93DD-6C64C4F189F5}">
      <dgm:prSet/>
      <dgm:spPr/>
      <dgm:t>
        <a:bodyPr/>
        <a:lstStyle/>
        <a:p>
          <a:endParaRPr lang="en-US"/>
        </a:p>
      </dgm:t>
    </dgm:pt>
    <dgm:pt modelId="{67F38DF7-63F9-47E3-9161-0E0965F502ED}" type="sibTrans" cxnId="{B083CC66-1318-430B-93DD-6C64C4F189F5}">
      <dgm:prSet/>
      <dgm:spPr/>
      <dgm:t>
        <a:bodyPr/>
        <a:lstStyle/>
        <a:p>
          <a:endParaRPr lang="en-US"/>
        </a:p>
      </dgm:t>
    </dgm:pt>
    <dgm:pt modelId="{76037FFA-B82B-46CD-A6E3-AAF9ABB1A701}" type="pres">
      <dgm:prSet presAssocID="{B40DB9A3-207C-49F2-99AF-6DA7519B2C9F}" presName="Name0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3EB3CECD-2608-4DC3-9AB2-29E2663EF55F}" type="pres">
      <dgm:prSet presAssocID="{F99B7E9F-FEC1-4131-AD59-BE77CE589152}" presName="hierRoot1" presStyleCnt="0">
        <dgm:presLayoutVars>
          <dgm:hierBranch val="init"/>
        </dgm:presLayoutVars>
      </dgm:prSet>
      <dgm:spPr/>
    </dgm:pt>
    <dgm:pt modelId="{D2758742-9ABF-43FB-88CA-5CB3E82FC96D}" type="pres">
      <dgm:prSet presAssocID="{F99B7E9F-FEC1-4131-AD59-BE77CE589152}" presName="rootComposite1" presStyleCnt="0"/>
      <dgm:spPr/>
    </dgm:pt>
    <dgm:pt modelId="{8DA157E1-7365-4661-AB3C-2515A7AE51DF}" type="pres">
      <dgm:prSet presAssocID="{F99B7E9F-FEC1-4131-AD59-BE77CE589152}" presName="rootText1" presStyleLbl="alignAcc1" presStyleIdx="0" presStyleCnt="0">
        <dgm:presLayoutVars>
          <dgm:chPref val="3"/>
        </dgm:presLayoutVars>
      </dgm:prSet>
      <dgm:spPr/>
    </dgm:pt>
    <dgm:pt modelId="{08AE3698-7E49-401D-97B3-AD030FC49C9C}" type="pres">
      <dgm:prSet presAssocID="{F99B7E9F-FEC1-4131-AD59-BE77CE589152}" presName="topArc1" presStyleLbl="parChTrans1D1" presStyleIdx="0" presStyleCnt="6"/>
      <dgm:spPr/>
    </dgm:pt>
    <dgm:pt modelId="{88E0A9F6-DBCB-4424-8E50-A40C8E543633}" type="pres">
      <dgm:prSet presAssocID="{F99B7E9F-FEC1-4131-AD59-BE77CE589152}" presName="bottomArc1" presStyleLbl="parChTrans1D1" presStyleIdx="1" presStyleCnt="6"/>
      <dgm:spPr/>
    </dgm:pt>
    <dgm:pt modelId="{262B0939-81A2-42DB-9DA0-B164F80F6DEA}" type="pres">
      <dgm:prSet presAssocID="{F99B7E9F-FEC1-4131-AD59-BE77CE589152}" presName="topConnNode1" presStyleLbl="node1" presStyleIdx="0" presStyleCnt="0"/>
      <dgm:spPr/>
    </dgm:pt>
    <dgm:pt modelId="{3EA56270-29CA-4512-98F9-BD875E2F2A3A}" type="pres">
      <dgm:prSet presAssocID="{F99B7E9F-FEC1-4131-AD59-BE77CE589152}" presName="hierChild2" presStyleCnt="0"/>
      <dgm:spPr/>
    </dgm:pt>
    <dgm:pt modelId="{57583451-FF03-4CE2-9AAC-43EF31E5BF42}" type="pres">
      <dgm:prSet presAssocID="{0418FBD6-DCD3-4E9E-9C8C-CADC6396F5FD}" presName="Name28" presStyleLbl="parChTrans1D2" presStyleIdx="0" presStyleCnt="2"/>
      <dgm:spPr/>
    </dgm:pt>
    <dgm:pt modelId="{69FA3A1E-959F-4995-A038-5B2F4013D1C6}" type="pres">
      <dgm:prSet presAssocID="{6CB0A821-C3A4-4DD3-9EEC-5675645086F9}" presName="hierRoot2" presStyleCnt="0">
        <dgm:presLayoutVars>
          <dgm:hierBranch val="init"/>
        </dgm:presLayoutVars>
      </dgm:prSet>
      <dgm:spPr/>
    </dgm:pt>
    <dgm:pt modelId="{0644DBF6-6EB4-4A2C-B46D-9F47ECBDC5BF}" type="pres">
      <dgm:prSet presAssocID="{6CB0A821-C3A4-4DD3-9EEC-5675645086F9}" presName="rootComposite2" presStyleCnt="0"/>
      <dgm:spPr/>
    </dgm:pt>
    <dgm:pt modelId="{B9DC4FD2-E1FD-4376-9F4A-F5BB3455FC26}" type="pres">
      <dgm:prSet presAssocID="{6CB0A821-C3A4-4DD3-9EEC-5675645086F9}" presName="rootText2" presStyleLbl="alignAcc1" presStyleIdx="0" presStyleCnt="0">
        <dgm:presLayoutVars>
          <dgm:chPref val="3"/>
        </dgm:presLayoutVars>
      </dgm:prSet>
      <dgm:spPr/>
    </dgm:pt>
    <dgm:pt modelId="{DFAF8DBA-6E72-47D1-9F68-848C8D5DE92C}" type="pres">
      <dgm:prSet presAssocID="{6CB0A821-C3A4-4DD3-9EEC-5675645086F9}" presName="topArc2" presStyleLbl="parChTrans1D1" presStyleIdx="2" presStyleCnt="6"/>
      <dgm:spPr/>
    </dgm:pt>
    <dgm:pt modelId="{A93F957B-7E94-4E80-AF09-7CD7E644C012}" type="pres">
      <dgm:prSet presAssocID="{6CB0A821-C3A4-4DD3-9EEC-5675645086F9}" presName="bottomArc2" presStyleLbl="parChTrans1D1" presStyleIdx="3" presStyleCnt="6"/>
      <dgm:spPr/>
    </dgm:pt>
    <dgm:pt modelId="{CEE132B3-E11B-4787-BC45-F34BF5457E86}" type="pres">
      <dgm:prSet presAssocID="{6CB0A821-C3A4-4DD3-9EEC-5675645086F9}" presName="topConnNode2" presStyleLbl="node2" presStyleIdx="0" presStyleCnt="0"/>
      <dgm:spPr/>
    </dgm:pt>
    <dgm:pt modelId="{4DEFC081-185B-477B-A77C-75ECD5A77247}" type="pres">
      <dgm:prSet presAssocID="{6CB0A821-C3A4-4DD3-9EEC-5675645086F9}" presName="hierChild4" presStyleCnt="0"/>
      <dgm:spPr/>
    </dgm:pt>
    <dgm:pt modelId="{72756775-2CCE-4946-8CC0-435651B45985}" type="pres">
      <dgm:prSet presAssocID="{6CB0A821-C3A4-4DD3-9EEC-5675645086F9}" presName="hierChild5" presStyleCnt="0"/>
      <dgm:spPr/>
    </dgm:pt>
    <dgm:pt modelId="{A745309C-A5E8-49CF-93BB-42B189E3B0BB}" type="pres">
      <dgm:prSet presAssocID="{820C48DC-138E-40A1-B5D9-3EC3DF024433}" presName="Name28" presStyleLbl="parChTrans1D2" presStyleIdx="1" presStyleCnt="2"/>
      <dgm:spPr/>
    </dgm:pt>
    <dgm:pt modelId="{AA6E635A-266B-4247-9959-6D1767FEEE3B}" type="pres">
      <dgm:prSet presAssocID="{BB690F75-A554-4AF1-8B4A-A829A8E15513}" presName="hierRoot2" presStyleCnt="0">
        <dgm:presLayoutVars>
          <dgm:hierBranch val="init"/>
        </dgm:presLayoutVars>
      </dgm:prSet>
      <dgm:spPr/>
    </dgm:pt>
    <dgm:pt modelId="{B562A962-022A-44AF-923F-8E0F3AF9107F}" type="pres">
      <dgm:prSet presAssocID="{BB690F75-A554-4AF1-8B4A-A829A8E15513}" presName="rootComposite2" presStyleCnt="0"/>
      <dgm:spPr/>
    </dgm:pt>
    <dgm:pt modelId="{1D70EA69-7B85-4685-BFB8-1DB67B700894}" type="pres">
      <dgm:prSet presAssocID="{BB690F75-A554-4AF1-8B4A-A829A8E15513}" presName="rootText2" presStyleLbl="alignAcc1" presStyleIdx="0" presStyleCnt="0">
        <dgm:presLayoutVars>
          <dgm:chPref val="3"/>
        </dgm:presLayoutVars>
      </dgm:prSet>
      <dgm:spPr/>
    </dgm:pt>
    <dgm:pt modelId="{D3E92EA8-CF17-44F1-84D3-6C4F9CD5815F}" type="pres">
      <dgm:prSet presAssocID="{BB690F75-A554-4AF1-8B4A-A829A8E15513}" presName="topArc2" presStyleLbl="parChTrans1D1" presStyleIdx="4" presStyleCnt="6"/>
      <dgm:spPr/>
    </dgm:pt>
    <dgm:pt modelId="{D20D9615-F1A3-480F-92C9-62247617B5D1}" type="pres">
      <dgm:prSet presAssocID="{BB690F75-A554-4AF1-8B4A-A829A8E15513}" presName="bottomArc2" presStyleLbl="parChTrans1D1" presStyleIdx="5" presStyleCnt="6"/>
      <dgm:spPr/>
    </dgm:pt>
    <dgm:pt modelId="{6F94001C-6922-41B8-8306-41438F79FA98}" type="pres">
      <dgm:prSet presAssocID="{BB690F75-A554-4AF1-8B4A-A829A8E15513}" presName="topConnNode2" presStyleLbl="node2" presStyleIdx="0" presStyleCnt="0"/>
      <dgm:spPr/>
    </dgm:pt>
    <dgm:pt modelId="{23AFE88F-73B3-4F02-A829-15E63D76DD4A}" type="pres">
      <dgm:prSet presAssocID="{BB690F75-A554-4AF1-8B4A-A829A8E15513}" presName="hierChild4" presStyleCnt="0"/>
      <dgm:spPr/>
    </dgm:pt>
    <dgm:pt modelId="{BB5D947A-4716-4E3F-B894-377E46EED013}" type="pres">
      <dgm:prSet presAssocID="{BB690F75-A554-4AF1-8B4A-A829A8E15513}" presName="hierChild5" presStyleCnt="0"/>
      <dgm:spPr/>
    </dgm:pt>
    <dgm:pt modelId="{BDC5666F-6B60-4462-8594-CF125D55FF49}" type="pres">
      <dgm:prSet presAssocID="{F99B7E9F-FEC1-4131-AD59-BE77CE589152}" presName="hierChild3" presStyleCnt="0"/>
      <dgm:spPr/>
    </dgm:pt>
  </dgm:ptLst>
  <dgm:cxnLst>
    <dgm:cxn modelId="{3F6DB316-E76C-4BFA-A41B-3DA229E991CD}" type="presOf" srcId="{0418FBD6-DCD3-4E9E-9C8C-CADC6396F5FD}" destId="{57583451-FF03-4CE2-9AAC-43EF31E5BF42}" srcOrd="0" destOrd="0" presId="urn:microsoft.com/office/officeart/2008/layout/HalfCircleOrganizationChart"/>
    <dgm:cxn modelId="{565FC926-0A4C-4472-8D74-0878AEF259BA}" srcId="{B40DB9A3-207C-49F2-99AF-6DA7519B2C9F}" destId="{F99B7E9F-FEC1-4131-AD59-BE77CE589152}" srcOrd="0" destOrd="0" parTransId="{C02A1BE9-7FD0-4446-9F4F-F17BD6807286}" sibTransId="{5CC0D32D-6AD8-45A7-AEC5-B3965CA0024E}"/>
    <dgm:cxn modelId="{A0ED2031-3D43-48B8-BADF-5CEF8FD0CD73}" type="presOf" srcId="{BB690F75-A554-4AF1-8B4A-A829A8E15513}" destId="{1D70EA69-7B85-4685-BFB8-1DB67B700894}" srcOrd="0" destOrd="0" presId="urn:microsoft.com/office/officeart/2008/layout/HalfCircleOrganizationChart"/>
    <dgm:cxn modelId="{AB1EF161-8AF3-472E-9501-19CC02D47C16}" type="presOf" srcId="{F99B7E9F-FEC1-4131-AD59-BE77CE589152}" destId="{262B0939-81A2-42DB-9DA0-B164F80F6DEA}" srcOrd="1" destOrd="0" presId="urn:microsoft.com/office/officeart/2008/layout/HalfCircleOrganizationChart"/>
    <dgm:cxn modelId="{B5E30943-9E25-489B-9C16-92CD28AF6B5D}" srcId="{F99B7E9F-FEC1-4131-AD59-BE77CE589152}" destId="{6CB0A821-C3A4-4DD3-9EEC-5675645086F9}" srcOrd="0" destOrd="0" parTransId="{0418FBD6-DCD3-4E9E-9C8C-CADC6396F5FD}" sibTransId="{0D841336-8884-49CD-AB83-CE673698AD97}"/>
    <dgm:cxn modelId="{B083CC66-1318-430B-93DD-6C64C4F189F5}" srcId="{F99B7E9F-FEC1-4131-AD59-BE77CE589152}" destId="{BB690F75-A554-4AF1-8B4A-A829A8E15513}" srcOrd="1" destOrd="0" parTransId="{820C48DC-138E-40A1-B5D9-3EC3DF024433}" sibTransId="{67F38DF7-63F9-47E3-9161-0E0965F502ED}"/>
    <dgm:cxn modelId="{E68B2A7A-8E9C-495A-9288-D69C179FB088}" type="presOf" srcId="{6CB0A821-C3A4-4DD3-9EEC-5675645086F9}" destId="{B9DC4FD2-E1FD-4376-9F4A-F5BB3455FC26}" srcOrd="0" destOrd="0" presId="urn:microsoft.com/office/officeart/2008/layout/HalfCircleOrganizationChart"/>
    <dgm:cxn modelId="{3461A1B2-E377-42E3-95E4-2F32B48A56EC}" type="presOf" srcId="{6CB0A821-C3A4-4DD3-9EEC-5675645086F9}" destId="{CEE132B3-E11B-4787-BC45-F34BF5457E86}" srcOrd="1" destOrd="0" presId="urn:microsoft.com/office/officeart/2008/layout/HalfCircleOrganizationChart"/>
    <dgm:cxn modelId="{EF42CFC2-4014-4194-B8F9-C6E7C95F5235}" type="presOf" srcId="{820C48DC-138E-40A1-B5D9-3EC3DF024433}" destId="{A745309C-A5E8-49CF-93BB-42B189E3B0BB}" srcOrd="0" destOrd="0" presId="urn:microsoft.com/office/officeart/2008/layout/HalfCircleOrganizationChart"/>
    <dgm:cxn modelId="{636292D4-DB82-473A-B17B-06A22501C538}" type="presOf" srcId="{BB690F75-A554-4AF1-8B4A-A829A8E15513}" destId="{6F94001C-6922-41B8-8306-41438F79FA98}" srcOrd="1" destOrd="0" presId="urn:microsoft.com/office/officeart/2008/layout/HalfCircleOrganizationChart"/>
    <dgm:cxn modelId="{E606F3DC-477F-446F-81E8-962DFD9D37E1}" type="presOf" srcId="{B40DB9A3-207C-49F2-99AF-6DA7519B2C9F}" destId="{76037FFA-B82B-46CD-A6E3-AAF9ABB1A701}" srcOrd="0" destOrd="0" presId="urn:microsoft.com/office/officeart/2008/layout/HalfCircleOrganizationChart"/>
    <dgm:cxn modelId="{A04D78F5-49F4-48E6-AD94-BA57760CF656}" type="presOf" srcId="{F99B7E9F-FEC1-4131-AD59-BE77CE589152}" destId="{8DA157E1-7365-4661-AB3C-2515A7AE51DF}" srcOrd="0" destOrd="0" presId="urn:microsoft.com/office/officeart/2008/layout/HalfCircleOrganizationChart"/>
    <dgm:cxn modelId="{85A3BA8C-85D4-4B8D-844A-EF4D4A61A007}" type="presParOf" srcId="{76037FFA-B82B-46CD-A6E3-AAF9ABB1A701}" destId="{3EB3CECD-2608-4DC3-9AB2-29E2663EF55F}" srcOrd="0" destOrd="0" presId="urn:microsoft.com/office/officeart/2008/layout/HalfCircleOrganizationChart"/>
    <dgm:cxn modelId="{D6CF670D-1DC1-47AA-9A39-3AE5A590773C}" type="presParOf" srcId="{3EB3CECD-2608-4DC3-9AB2-29E2663EF55F}" destId="{D2758742-9ABF-43FB-88CA-5CB3E82FC96D}" srcOrd="0" destOrd="0" presId="urn:microsoft.com/office/officeart/2008/layout/HalfCircleOrganizationChart"/>
    <dgm:cxn modelId="{F2F70593-9E37-419E-8804-F3D6EAE527C0}" type="presParOf" srcId="{D2758742-9ABF-43FB-88CA-5CB3E82FC96D}" destId="{8DA157E1-7365-4661-AB3C-2515A7AE51DF}" srcOrd="0" destOrd="0" presId="urn:microsoft.com/office/officeart/2008/layout/HalfCircleOrganizationChart"/>
    <dgm:cxn modelId="{D82691DA-3D3B-44E5-BD56-A6ED0A42396A}" type="presParOf" srcId="{D2758742-9ABF-43FB-88CA-5CB3E82FC96D}" destId="{08AE3698-7E49-401D-97B3-AD030FC49C9C}" srcOrd="1" destOrd="0" presId="urn:microsoft.com/office/officeart/2008/layout/HalfCircleOrganizationChart"/>
    <dgm:cxn modelId="{E94E38A0-97F1-4BF0-88BB-5B51F4B2C9DA}" type="presParOf" srcId="{D2758742-9ABF-43FB-88CA-5CB3E82FC96D}" destId="{88E0A9F6-DBCB-4424-8E50-A40C8E543633}" srcOrd="2" destOrd="0" presId="urn:microsoft.com/office/officeart/2008/layout/HalfCircleOrganizationChart"/>
    <dgm:cxn modelId="{CF3EB592-AABF-442B-B374-EEBFA09CE3AB}" type="presParOf" srcId="{D2758742-9ABF-43FB-88CA-5CB3E82FC96D}" destId="{262B0939-81A2-42DB-9DA0-B164F80F6DEA}" srcOrd="3" destOrd="0" presId="urn:microsoft.com/office/officeart/2008/layout/HalfCircleOrganizationChart"/>
    <dgm:cxn modelId="{FF84BF4F-5224-4D12-82D1-A540A50BB9E4}" type="presParOf" srcId="{3EB3CECD-2608-4DC3-9AB2-29E2663EF55F}" destId="{3EA56270-29CA-4512-98F9-BD875E2F2A3A}" srcOrd="1" destOrd="0" presId="urn:microsoft.com/office/officeart/2008/layout/HalfCircleOrganizationChart"/>
    <dgm:cxn modelId="{A2C219BB-713F-4021-B5DF-47372B520677}" type="presParOf" srcId="{3EA56270-29CA-4512-98F9-BD875E2F2A3A}" destId="{57583451-FF03-4CE2-9AAC-43EF31E5BF42}" srcOrd="0" destOrd="0" presId="urn:microsoft.com/office/officeart/2008/layout/HalfCircleOrganizationChart"/>
    <dgm:cxn modelId="{19468F47-8093-4B81-A3A7-21E9DC7466A6}" type="presParOf" srcId="{3EA56270-29CA-4512-98F9-BD875E2F2A3A}" destId="{69FA3A1E-959F-4995-A038-5B2F4013D1C6}" srcOrd="1" destOrd="0" presId="urn:microsoft.com/office/officeart/2008/layout/HalfCircleOrganizationChart"/>
    <dgm:cxn modelId="{E783E912-2456-4E5F-BD37-B53EEFF144FD}" type="presParOf" srcId="{69FA3A1E-959F-4995-A038-5B2F4013D1C6}" destId="{0644DBF6-6EB4-4A2C-B46D-9F47ECBDC5BF}" srcOrd="0" destOrd="0" presId="urn:microsoft.com/office/officeart/2008/layout/HalfCircleOrganizationChart"/>
    <dgm:cxn modelId="{5419F9F7-B7A9-4E0E-B30A-8B2021010BAA}" type="presParOf" srcId="{0644DBF6-6EB4-4A2C-B46D-9F47ECBDC5BF}" destId="{B9DC4FD2-E1FD-4376-9F4A-F5BB3455FC26}" srcOrd="0" destOrd="0" presId="urn:microsoft.com/office/officeart/2008/layout/HalfCircleOrganizationChart"/>
    <dgm:cxn modelId="{1F5612A3-C016-4ADD-BFA7-7C11779658D8}" type="presParOf" srcId="{0644DBF6-6EB4-4A2C-B46D-9F47ECBDC5BF}" destId="{DFAF8DBA-6E72-47D1-9F68-848C8D5DE92C}" srcOrd="1" destOrd="0" presId="urn:microsoft.com/office/officeart/2008/layout/HalfCircleOrganizationChart"/>
    <dgm:cxn modelId="{D8211F3F-71F0-44E0-A150-5153C31A1D15}" type="presParOf" srcId="{0644DBF6-6EB4-4A2C-B46D-9F47ECBDC5BF}" destId="{A93F957B-7E94-4E80-AF09-7CD7E644C012}" srcOrd="2" destOrd="0" presId="urn:microsoft.com/office/officeart/2008/layout/HalfCircleOrganizationChart"/>
    <dgm:cxn modelId="{CB3E06A3-1EDB-4ED5-AF16-69B252BA5029}" type="presParOf" srcId="{0644DBF6-6EB4-4A2C-B46D-9F47ECBDC5BF}" destId="{CEE132B3-E11B-4787-BC45-F34BF5457E86}" srcOrd="3" destOrd="0" presId="urn:microsoft.com/office/officeart/2008/layout/HalfCircleOrganizationChart"/>
    <dgm:cxn modelId="{E298A2ED-DE1A-419D-89EA-70BE5B90F822}" type="presParOf" srcId="{69FA3A1E-959F-4995-A038-5B2F4013D1C6}" destId="{4DEFC081-185B-477B-A77C-75ECD5A77247}" srcOrd="1" destOrd="0" presId="urn:microsoft.com/office/officeart/2008/layout/HalfCircleOrganizationChart"/>
    <dgm:cxn modelId="{56DA31AE-9DEE-49B3-A248-91B4977F202B}" type="presParOf" srcId="{69FA3A1E-959F-4995-A038-5B2F4013D1C6}" destId="{72756775-2CCE-4946-8CC0-435651B45985}" srcOrd="2" destOrd="0" presId="urn:microsoft.com/office/officeart/2008/layout/HalfCircleOrganizationChart"/>
    <dgm:cxn modelId="{1D3370DF-30BA-4E10-AABB-F52E9C004CF0}" type="presParOf" srcId="{3EA56270-29CA-4512-98F9-BD875E2F2A3A}" destId="{A745309C-A5E8-49CF-93BB-42B189E3B0BB}" srcOrd="2" destOrd="0" presId="urn:microsoft.com/office/officeart/2008/layout/HalfCircleOrganizationChart"/>
    <dgm:cxn modelId="{D2F0C9B3-F569-4221-B42C-4B459182E5D0}" type="presParOf" srcId="{3EA56270-29CA-4512-98F9-BD875E2F2A3A}" destId="{AA6E635A-266B-4247-9959-6D1767FEEE3B}" srcOrd="3" destOrd="0" presId="urn:microsoft.com/office/officeart/2008/layout/HalfCircleOrganizationChart"/>
    <dgm:cxn modelId="{09DC5E8D-6113-4E9D-9D3A-4CDE55C57E55}" type="presParOf" srcId="{AA6E635A-266B-4247-9959-6D1767FEEE3B}" destId="{B562A962-022A-44AF-923F-8E0F3AF9107F}" srcOrd="0" destOrd="0" presId="urn:microsoft.com/office/officeart/2008/layout/HalfCircleOrganizationChart"/>
    <dgm:cxn modelId="{35327875-45E1-4F02-907C-88EE8BA1B0EA}" type="presParOf" srcId="{B562A962-022A-44AF-923F-8E0F3AF9107F}" destId="{1D70EA69-7B85-4685-BFB8-1DB67B700894}" srcOrd="0" destOrd="0" presId="urn:microsoft.com/office/officeart/2008/layout/HalfCircleOrganizationChart"/>
    <dgm:cxn modelId="{8BF999F8-C247-4A36-ACC6-F1AC253E0E57}" type="presParOf" srcId="{B562A962-022A-44AF-923F-8E0F3AF9107F}" destId="{D3E92EA8-CF17-44F1-84D3-6C4F9CD5815F}" srcOrd="1" destOrd="0" presId="urn:microsoft.com/office/officeart/2008/layout/HalfCircleOrganizationChart"/>
    <dgm:cxn modelId="{A4D25F85-B469-451F-A625-0C9F2894C7FD}" type="presParOf" srcId="{B562A962-022A-44AF-923F-8E0F3AF9107F}" destId="{D20D9615-F1A3-480F-92C9-62247617B5D1}" srcOrd="2" destOrd="0" presId="urn:microsoft.com/office/officeart/2008/layout/HalfCircleOrganizationChart"/>
    <dgm:cxn modelId="{913351EE-3DA8-4007-BCD0-E57AEA6B9E84}" type="presParOf" srcId="{B562A962-022A-44AF-923F-8E0F3AF9107F}" destId="{6F94001C-6922-41B8-8306-41438F79FA98}" srcOrd="3" destOrd="0" presId="urn:microsoft.com/office/officeart/2008/layout/HalfCircleOrganizationChart"/>
    <dgm:cxn modelId="{4D070BD1-DCBD-47C3-9BEA-0584DA4EE072}" type="presParOf" srcId="{AA6E635A-266B-4247-9959-6D1767FEEE3B}" destId="{23AFE88F-73B3-4F02-A829-15E63D76DD4A}" srcOrd="1" destOrd="0" presId="urn:microsoft.com/office/officeart/2008/layout/HalfCircleOrganizationChart"/>
    <dgm:cxn modelId="{8EED0272-4AB8-436F-8D88-E1F98F2961F9}" type="presParOf" srcId="{AA6E635A-266B-4247-9959-6D1767FEEE3B}" destId="{BB5D947A-4716-4E3F-B894-377E46EED013}" srcOrd="2" destOrd="0" presId="urn:microsoft.com/office/officeart/2008/layout/HalfCircleOrganizationChart"/>
    <dgm:cxn modelId="{DC90DE10-37F8-4E91-B6C4-264CBE92E751}" type="presParOf" srcId="{3EB3CECD-2608-4DC3-9AB2-29E2663EF55F}" destId="{BDC5666F-6B60-4462-8594-CF125D55FF49}" srcOrd="2" destOrd="0" presId="urn:microsoft.com/office/officeart/2008/layout/HalfCircleOrganization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C10FBEE-EC4C-43F4-91EA-A8E700AA927C}" type="doc">
      <dgm:prSet loTypeId="urn:microsoft.com/office/officeart/2008/layout/VerticalAccentList" loCatId="list" qsTypeId="urn:microsoft.com/office/officeart/2005/8/quickstyle/simple2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82A7037D-16E4-4329-9A76-A5A7670E3FD4}">
      <dgm:prSet phldrT="[Text]"/>
      <dgm:spPr/>
      <dgm:t>
        <a:bodyPr/>
        <a:lstStyle/>
        <a:p>
          <a:pPr rtl="1"/>
          <a:r>
            <a:rPr lang="fa-IR" dirty="0">
              <a:solidFill>
                <a:srgbClr val="FFFF00"/>
              </a:solidFill>
              <a:latin typeface="Lalezar" panose="00000500000000000000" pitchFamily="2" charset="-78"/>
              <a:cs typeface="Lalezar" panose="00000500000000000000" pitchFamily="2" charset="-78"/>
            </a:rPr>
            <a:t>شرکت های بازار سرمایه</a:t>
          </a:r>
          <a:endParaRPr lang="en-US" dirty="0">
            <a:solidFill>
              <a:srgbClr val="FFFF00"/>
            </a:solidFill>
            <a:latin typeface="Lalezar" panose="00000500000000000000" pitchFamily="2" charset="-78"/>
            <a:cs typeface="Lalezar" panose="00000500000000000000" pitchFamily="2" charset="-78"/>
          </a:endParaRPr>
        </a:p>
      </dgm:t>
    </dgm:pt>
    <dgm:pt modelId="{0FEFE78F-303D-4AF8-AF11-91846059C696}" type="parTrans" cxnId="{DD4FD72D-3CEB-48AD-9BF4-D1E9B968997F}">
      <dgm:prSet/>
      <dgm:spPr/>
      <dgm:t>
        <a:bodyPr/>
        <a:lstStyle/>
        <a:p>
          <a:pPr rtl="1"/>
          <a:endParaRPr lang="en-US"/>
        </a:p>
      </dgm:t>
    </dgm:pt>
    <dgm:pt modelId="{3B12098D-175D-49CE-8CF7-C24FBD8435B7}" type="sibTrans" cxnId="{DD4FD72D-3CEB-48AD-9BF4-D1E9B968997F}">
      <dgm:prSet/>
      <dgm:spPr/>
      <dgm:t>
        <a:bodyPr/>
        <a:lstStyle/>
        <a:p>
          <a:pPr rtl="1"/>
          <a:endParaRPr lang="en-US"/>
        </a:p>
      </dgm:t>
    </dgm:pt>
    <dgm:pt modelId="{CCF0B2A2-AA8E-46CC-A1A6-984DFCC1E808}">
      <dgm:prSet phldrT="[Text]"/>
      <dgm:spPr/>
      <dgm:t>
        <a:bodyPr/>
        <a:lstStyle/>
        <a:p>
          <a:pPr rtl="1"/>
          <a:r>
            <a:rPr lang="fa-IR" b="1" dirty="0">
              <a:latin typeface="Arial" panose="020B0604020202020204" pitchFamily="34" charset="0"/>
              <a:cs typeface="B Traffic" panose="00000400000000000000" pitchFamily="2" charset="-78"/>
            </a:rPr>
            <a:t>تعداد شرکتهای پذیرفته شده در بازار سرمایه طی 40 سال  اخیر رشد چشمگیری داشته و  در سال 1356 تعداد 105 شرکت پذیر فته شده در بورس داشتیم که این رقم در انتهای دی ماه سال جاری به 594 شرکت پذیرفته شده رسیده است.</a:t>
          </a:r>
        </a:p>
        <a:p>
          <a:pPr rtl="1"/>
          <a:r>
            <a:rPr lang="fa-IR" b="1" dirty="0">
              <a:latin typeface="Arial" panose="020B0604020202020204" pitchFamily="34" charset="0"/>
              <a:cs typeface="B Traffic" panose="00000400000000000000" pitchFamily="2" charset="-78"/>
              <a:sym typeface="Wingdings" panose="05000000000000000000" pitchFamily="2" charset="2"/>
            </a:rPr>
            <a:t> </a:t>
          </a:r>
          <a:r>
            <a:rPr lang="fa-IR" b="1" dirty="0">
              <a:latin typeface="Arial" panose="020B0604020202020204" pitchFamily="34" charset="0"/>
              <a:cs typeface="B Traffic" panose="00000400000000000000" pitchFamily="2" charset="-78"/>
            </a:rPr>
            <a:t>استقبال از شفافیت در افشای اطلاعات در بازار بورس</a:t>
          </a:r>
          <a:r>
            <a:rPr lang="fa-IR" b="1" dirty="0">
              <a:latin typeface="Arial" panose="020B0604020202020204" pitchFamily="34" charset="0"/>
              <a:cs typeface="B Traffic" panose="00000400000000000000" pitchFamily="2" charset="-78"/>
              <a:sym typeface="Wingdings" panose="05000000000000000000" pitchFamily="2" charset="2"/>
            </a:rPr>
            <a:t></a:t>
          </a:r>
          <a:endParaRPr lang="en-US" dirty="0"/>
        </a:p>
      </dgm:t>
    </dgm:pt>
    <dgm:pt modelId="{8A4F72EE-4E3B-4838-A212-CDD341F8E132}" type="parTrans" cxnId="{936B2B57-A924-42B1-81B5-0E2025C5336E}">
      <dgm:prSet/>
      <dgm:spPr/>
      <dgm:t>
        <a:bodyPr/>
        <a:lstStyle/>
        <a:p>
          <a:pPr rtl="1"/>
          <a:endParaRPr lang="en-US"/>
        </a:p>
      </dgm:t>
    </dgm:pt>
    <dgm:pt modelId="{F55B0F20-9201-42A0-ABB6-93F900066851}" type="sibTrans" cxnId="{936B2B57-A924-42B1-81B5-0E2025C5336E}">
      <dgm:prSet/>
      <dgm:spPr/>
      <dgm:t>
        <a:bodyPr/>
        <a:lstStyle/>
        <a:p>
          <a:pPr rtl="1"/>
          <a:endParaRPr lang="en-US"/>
        </a:p>
      </dgm:t>
    </dgm:pt>
    <dgm:pt modelId="{0F6CD5D9-F10E-4535-A33F-02783E850030}">
      <dgm:prSet phldrT="[Text]"/>
      <dgm:spPr/>
      <dgm:t>
        <a:bodyPr/>
        <a:lstStyle/>
        <a:p>
          <a:pPr rtl="1"/>
          <a:r>
            <a:rPr lang="fa-IR" dirty="0">
              <a:solidFill>
                <a:srgbClr val="92D050"/>
              </a:solidFill>
              <a:latin typeface="Lalezar" panose="00000500000000000000" pitchFamily="2" charset="-78"/>
              <a:cs typeface="Lalezar" panose="00000500000000000000" pitchFamily="2" charset="-78"/>
            </a:rPr>
            <a:t>تعداد سهامداران</a:t>
          </a:r>
          <a:endParaRPr lang="en-US" dirty="0">
            <a:solidFill>
              <a:srgbClr val="92D050"/>
            </a:solidFill>
            <a:latin typeface="Lalezar" panose="00000500000000000000" pitchFamily="2" charset="-78"/>
            <a:cs typeface="Lalezar" panose="00000500000000000000" pitchFamily="2" charset="-78"/>
          </a:endParaRPr>
        </a:p>
      </dgm:t>
    </dgm:pt>
    <dgm:pt modelId="{237F1237-3CD6-421A-8203-1854881CDB4C}" type="parTrans" cxnId="{1DDDACB9-A8FC-4144-AFBE-500BCDA37783}">
      <dgm:prSet/>
      <dgm:spPr/>
      <dgm:t>
        <a:bodyPr/>
        <a:lstStyle/>
        <a:p>
          <a:pPr rtl="1"/>
          <a:endParaRPr lang="en-US"/>
        </a:p>
      </dgm:t>
    </dgm:pt>
    <dgm:pt modelId="{D95BDE14-1FB6-40EF-91EF-B430570F6346}" type="sibTrans" cxnId="{1DDDACB9-A8FC-4144-AFBE-500BCDA37783}">
      <dgm:prSet/>
      <dgm:spPr/>
      <dgm:t>
        <a:bodyPr/>
        <a:lstStyle/>
        <a:p>
          <a:pPr rtl="1"/>
          <a:endParaRPr lang="en-US"/>
        </a:p>
      </dgm:t>
    </dgm:pt>
    <dgm:pt modelId="{8F6A8F9A-C55F-4C46-BEEA-159827956778}">
      <dgm:prSet phldrT="[Text]"/>
      <dgm:spPr/>
      <dgm:t>
        <a:bodyPr/>
        <a:lstStyle/>
        <a:p>
          <a:pPr rtl="1"/>
          <a:r>
            <a:rPr lang="fa-IR" b="1" dirty="0">
              <a:latin typeface="Arial" panose="020B0604020202020204" pitchFamily="34" charset="0"/>
              <a:cs typeface="B Traffic" panose="00000400000000000000" pitchFamily="2" charset="-78"/>
            </a:rPr>
            <a:t>تعداد سهامداران نسبت به جمعیت کشور 13 درصد است و این رقم نیز حاکی از استقبال عموم مردم برای دریافت کد سهامداری و مشارکت در سرمایه گذاری به ویژه بخش مولد بوده است </a:t>
          </a:r>
          <a:r>
            <a:rPr lang="fa-IR" b="1" dirty="0">
              <a:latin typeface="Arial" panose="020B0604020202020204" pitchFamily="34" charset="0"/>
              <a:cs typeface="B Traffic" panose="00000400000000000000" pitchFamily="2" charset="-78"/>
              <a:sym typeface="Wingdings" panose="05000000000000000000" pitchFamily="2" charset="2"/>
            </a:rPr>
            <a:t></a:t>
          </a:r>
          <a:endParaRPr lang="en-US" dirty="0"/>
        </a:p>
      </dgm:t>
    </dgm:pt>
    <dgm:pt modelId="{28157666-FC55-4C1C-8FF6-E0965C58A0E0}" type="parTrans" cxnId="{1AAF6172-9CF8-4218-8461-ED4EA59B2024}">
      <dgm:prSet/>
      <dgm:spPr/>
      <dgm:t>
        <a:bodyPr/>
        <a:lstStyle/>
        <a:p>
          <a:pPr rtl="1"/>
          <a:endParaRPr lang="en-US"/>
        </a:p>
      </dgm:t>
    </dgm:pt>
    <dgm:pt modelId="{67363CAB-636F-42B9-B6A3-1DDA98973BEF}" type="sibTrans" cxnId="{1AAF6172-9CF8-4218-8461-ED4EA59B2024}">
      <dgm:prSet/>
      <dgm:spPr/>
      <dgm:t>
        <a:bodyPr/>
        <a:lstStyle/>
        <a:p>
          <a:pPr rtl="1"/>
          <a:endParaRPr lang="en-US"/>
        </a:p>
      </dgm:t>
    </dgm:pt>
    <dgm:pt modelId="{D7C35E57-2A29-4E02-887B-21F92CD063F6}" type="pres">
      <dgm:prSet presAssocID="{4C10FBEE-EC4C-43F4-91EA-A8E700AA927C}" presName="Name0" presStyleCnt="0">
        <dgm:presLayoutVars>
          <dgm:chMax/>
          <dgm:chPref/>
          <dgm:dir/>
        </dgm:presLayoutVars>
      </dgm:prSet>
      <dgm:spPr/>
    </dgm:pt>
    <dgm:pt modelId="{FA09F61B-A523-4CCD-BBF6-7DFBB56902C7}" type="pres">
      <dgm:prSet presAssocID="{82A7037D-16E4-4329-9A76-A5A7670E3FD4}" presName="parenttextcomposite" presStyleCnt="0"/>
      <dgm:spPr/>
    </dgm:pt>
    <dgm:pt modelId="{D44B370A-A964-45D0-B31B-ECC6C21F48AA}" type="pres">
      <dgm:prSet presAssocID="{82A7037D-16E4-4329-9A76-A5A7670E3FD4}" presName="parenttext" presStyleLbl="revTx" presStyleIdx="0" presStyleCnt="2">
        <dgm:presLayoutVars>
          <dgm:chMax/>
          <dgm:chPref val="2"/>
          <dgm:bulletEnabled val="1"/>
        </dgm:presLayoutVars>
      </dgm:prSet>
      <dgm:spPr/>
    </dgm:pt>
    <dgm:pt modelId="{E6576C14-45E4-42A0-A7D6-D3F0B31BCA61}" type="pres">
      <dgm:prSet presAssocID="{82A7037D-16E4-4329-9A76-A5A7670E3FD4}" presName="composite" presStyleCnt="0"/>
      <dgm:spPr/>
    </dgm:pt>
    <dgm:pt modelId="{9A52C5C3-538A-44B6-8481-4D2985DAFECE}" type="pres">
      <dgm:prSet presAssocID="{82A7037D-16E4-4329-9A76-A5A7670E3FD4}" presName="chevron1" presStyleLbl="alignNode1" presStyleIdx="0" presStyleCnt="14"/>
      <dgm:spPr/>
    </dgm:pt>
    <dgm:pt modelId="{1D73F8B8-5289-4327-9D65-D97591428B92}" type="pres">
      <dgm:prSet presAssocID="{82A7037D-16E4-4329-9A76-A5A7670E3FD4}" presName="chevron2" presStyleLbl="alignNode1" presStyleIdx="1" presStyleCnt="14"/>
      <dgm:spPr/>
    </dgm:pt>
    <dgm:pt modelId="{FA532E3E-1FB5-421C-9E71-F4D0F128378C}" type="pres">
      <dgm:prSet presAssocID="{82A7037D-16E4-4329-9A76-A5A7670E3FD4}" presName="chevron3" presStyleLbl="alignNode1" presStyleIdx="2" presStyleCnt="14"/>
      <dgm:spPr/>
    </dgm:pt>
    <dgm:pt modelId="{B61C91BC-CC13-4B98-A3E0-29286876BAA6}" type="pres">
      <dgm:prSet presAssocID="{82A7037D-16E4-4329-9A76-A5A7670E3FD4}" presName="chevron4" presStyleLbl="alignNode1" presStyleIdx="3" presStyleCnt="14"/>
      <dgm:spPr/>
    </dgm:pt>
    <dgm:pt modelId="{19E0D826-2E19-4A18-814F-DE27574C777C}" type="pres">
      <dgm:prSet presAssocID="{82A7037D-16E4-4329-9A76-A5A7670E3FD4}" presName="chevron5" presStyleLbl="alignNode1" presStyleIdx="4" presStyleCnt="14"/>
      <dgm:spPr/>
    </dgm:pt>
    <dgm:pt modelId="{17A761A5-D808-411F-97E1-2DD47ACD3942}" type="pres">
      <dgm:prSet presAssocID="{82A7037D-16E4-4329-9A76-A5A7670E3FD4}" presName="chevron6" presStyleLbl="alignNode1" presStyleIdx="5" presStyleCnt="14"/>
      <dgm:spPr/>
    </dgm:pt>
    <dgm:pt modelId="{8CC6A710-AD91-47C6-B027-5309749280B8}" type="pres">
      <dgm:prSet presAssocID="{82A7037D-16E4-4329-9A76-A5A7670E3FD4}" presName="chevron7" presStyleLbl="alignNode1" presStyleIdx="6" presStyleCnt="14"/>
      <dgm:spPr/>
    </dgm:pt>
    <dgm:pt modelId="{EE2AB6ED-A560-450F-80EF-C4C0B23C2E3F}" type="pres">
      <dgm:prSet presAssocID="{82A7037D-16E4-4329-9A76-A5A7670E3FD4}" presName="childtext" presStyleLbl="solidFgAcc1" presStyleIdx="0" presStyleCnt="2">
        <dgm:presLayoutVars>
          <dgm:chMax/>
          <dgm:chPref val="0"/>
          <dgm:bulletEnabled val="1"/>
        </dgm:presLayoutVars>
      </dgm:prSet>
      <dgm:spPr/>
    </dgm:pt>
    <dgm:pt modelId="{431C849C-1D6B-429B-B816-967B6FF15331}" type="pres">
      <dgm:prSet presAssocID="{3B12098D-175D-49CE-8CF7-C24FBD8435B7}" presName="sibTrans" presStyleCnt="0"/>
      <dgm:spPr/>
    </dgm:pt>
    <dgm:pt modelId="{B08EFEBD-440F-49BF-80C9-FA5168714E60}" type="pres">
      <dgm:prSet presAssocID="{0F6CD5D9-F10E-4535-A33F-02783E850030}" presName="parenttextcomposite" presStyleCnt="0"/>
      <dgm:spPr/>
    </dgm:pt>
    <dgm:pt modelId="{D1104FE5-1E94-4202-AAF5-1948160D9F8F}" type="pres">
      <dgm:prSet presAssocID="{0F6CD5D9-F10E-4535-A33F-02783E850030}" presName="parenttext" presStyleLbl="revTx" presStyleIdx="1" presStyleCnt="2">
        <dgm:presLayoutVars>
          <dgm:chMax/>
          <dgm:chPref val="2"/>
          <dgm:bulletEnabled val="1"/>
        </dgm:presLayoutVars>
      </dgm:prSet>
      <dgm:spPr/>
    </dgm:pt>
    <dgm:pt modelId="{E5971DD3-20FD-41B3-B24A-E18AB6C04BAF}" type="pres">
      <dgm:prSet presAssocID="{0F6CD5D9-F10E-4535-A33F-02783E850030}" presName="composite" presStyleCnt="0"/>
      <dgm:spPr/>
    </dgm:pt>
    <dgm:pt modelId="{FBCDDF75-373E-41BD-B7B6-2C941BDD0D19}" type="pres">
      <dgm:prSet presAssocID="{0F6CD5D9-F10E-4535-A33F-02783E850030}" presName="chevron1" presStyleLbl="alignNode1" presStyleIdx="7" presStyleCnt="14"/>
      <dgm:spPr/>
    </dgm:pt>
    <dgm:pt modelId="{9373028D-8D8A-4FA0-9918-1B28AEBE36E2}" type="pres">
      <dgm:prSet presAssocID="{0F6CD5D9-F10E-4535-A33F-02783E850030}" presName="chevron2" presStyleLbl="alignNode1" presStyleIdx="8" presStyleCnt="14"/>
      <dgm:spPr/>
    </dgm:pt>
    <dgm:pt modelId="{2519860A-2635-4471-B912-FD7B3D6055C0}" type="pres">
      <dgm:prSet presAssocID="{0F6CD5D9-F10E-4535-A33F-02783E850030}" presName="chevron3" presStyleLbl="alignNode1" presStyleIdx="9" presStyleCnt="14"/>
      <dgm:spPr/>
    </dgm:pt>
    <dgm:pt modelId="{9E5AF2A6-A9FD-4A74-AA52-B6F4969144BD}" type="pres">
      <dgm:prSet presAssocID="{0F6CD5D9-F10E-4535-A33F-02783E850030}" presName="chevron4" presStyleLbl="alignNode1" presStyleIdx="10" presStyleCnt="14"/>
      <dgm:spPr/>
    </dgm:pt>
    <dgm:pt modelId="{9BE027BE-F8E7-49FD-8E70-8E57FC5CB104}" type="pres">
      <dgm:prSet presAssocID="{0F6CD5D9-F10E-4535-A33F-02783E850030}" presName="chevron5" presStyleLbl="alignNode1" presStyleIdx="11" presStyleCnt="14"/>
      <dgm:spPr/>
    </dgm:pt>
    <dgm:pt modelId="{08B8FCF5-9EE8-45C9-9416-7ED0FA107C3C}" type="pres">
      <dgm:prSet presAssocID="{0F6CD5D9-F10E-4535-A33F-02783E850030}" presName="chevron6" presStyleLbl="alignNode1" presStyleIdx="12" presStyleCnt="14"/>
      <dgm:spPr/>
    </dgm:pt>
    <dgm:pt modelId="{0B00F911-072B-4A12-8165-DDE5D14C2113}" type="pres">
      <dgm:prSet presAssocID="{0F6CD5D9-F10E-4535-A33F-02783E850030}" presName="chevron7" presStyleLbl="alignNode1" presStyleIdx="13" presStyleCnt="14"/>
      <dgm:spPr/>
    </dgm:pt>
    <dgm:pt modelId="{6CD59948-0F7D-44C3-8B65-19F5E6049028}" type="pres">
      <dgm:prSet presAssocID="{0F6CD5D9-F10E-4535-A33F-02783E850030}" presName="childtext" presStyleLbl="solidFgAcc1" presStyleIdx="1" presStyleCnt="2">
        <dgm:presLayoutVars>
          <dgm:chMax/>
          <dgm:chPref val="0"/>
          <dgm:bulletEnabled val="1"/>
        </dgm:presLayoutVars>
      </dgm:prSet>
      <dgm:spPr/>
    </dgm:pt>
  </dgm:ptLst>
  <dgm:cxnLst>
    <dgm:cxn modelId="{A9400E23-E4F1-4027-BDD2-D7789905D8F0}" type="presOf" srcId="{CCF0B2A2-AA8E-46CC-A1A6-984DFCC1E808}" destId="{EE2AB6ED-A560-450F-80EF-C4C0B23C2E3F}" srcOrd="0" destOrd="0" presId="urn:microsoft.com/office/officeart/2008/layout/VerticalAccentList"/>
    <dgm:cxn modelId="{E6D53523-118F-4642-8B04-AFA46503CC59}" type="presOf" srcId="{4C10FBEE-EC4C-43F4-91EA-A8E700AA927C}" destId="{D7C35E57-2A29-4E02-887B-21F92CD063F6}" srcOrd="0" destOrd="0" presId="urn:microsoft.com/office/officeart/2008/layout/VerticalAccentList"/>
    <dgm:cxn modelId="{DD4FD72D-3CEB-48AD-9BF4-D1E9B968997F}" srcId="{4C10FBEE-EC4C-43F4-91EA-A8E700AA927C}" destId="{82A7037D-16E4-4329-9A76-A5A7670E3FD4}" srcOrd="0" destOrd="0" parTransId="{0FEFE78F-303D-4AF8-AF11-91846059C696}" sibTransId="{3B12098D-175D-49CE-8CF7-C24FBD8435B7}"/>
    <dgm:cxn modelId="{40B64846-346E-4F7D-ABB6-6C2DBF49AA0F}" type="presOf" srcId="{0F6CD5D9-F10E-4535-A33F-02783E850030}" destId="{D1104FE5-1E94-4202-AAF5-1948160D9F8F}" srcOrd="0" destOrd="0" presId="urn:microsoft.com/office/officeart/2008/layout/VerticalAccentList"/>
    <dgm:cxn modelId="{2A959F4F-10BC-450F-B94E-6C80AF4ACE66}" type="presOf" srcId="{82A7037D-16E4-4329-9A76-A5A7670E3FD4}" destId="{D44B370A-A964-45D0-B31B-ECC6C21F48AA}" srcOrd="0" destOrd="0" presId="urn:microsoft.com/office/officeart/2008/layout/VerticalAccentList"/>
    <dgm:cxn modelId="{1AAF6172-9CF8-4218-8461-ED4EA59B2024}" srcId="{0F6CD5D9-F10E-4535-A33F-02783E850030}" destId="{8F6A8F9A-C55F-4C46-BEEA-159827956778}" srcOrd="0" destOrd="0" parTransId="{28157666-FC55-4C1C-8FF6-E0965C58A0E0}" sibTransId="{67363CAB-636F-42B9-B6A3-1DDA98973BEF}"/>
    <dgm:cxn modelId="{936B2B57-A924-42B1-81B5-0E2025C5336E}" srcId="{82A7037D-16E4-4329-9A76-A5A7670E3FD4}" destId="{CCF0B2A2-AA8E-46CC-A1A6-984DFCC1E808}" srcOrd="0" destOrd="0" parTransId="{8A4F72EE-4E3B-4838-A212-CDD341F8E132}" sibTransId="{F55B0F20-9201-42A0-ABB6-93F900066851}"/>
    <dgm:cxn modelId="{1DDDACB9-A8FC-4144-AFBE-500BCDA37783}" srcId="{4C10FBEE-EC4C-43F4-91EA-A8E700AA927C}" destId="{0F6CD5D9-F10E-4535-A33F-02783E850030}" srcOrd="1" destOrd="0" parTransId="{237F1237-3CD6-421A-8203-1854881CDB4C}" sibTransId="{D95BDE14-1FB6-40EF-91EF-B430570F6346}"/>
    <dgm:cxn modelId="{B57E13FA-859B-41E8-A5F0-4D8743A583E8}" type="presOf" srcId="{8F6A8F9A-C55F-4C46-BEEA-159827956778}" destId="{6CD59948-0F7D-44C3-8B65-19F5E6049028}" srcOrd="0" destOrd="0" presId="urn:microsoft.com/office/officeart/2008/layout/VerticalAccentList"/>
    <dgm:cxn modelId="{B3DD081D-8D2C-4081-AFE2-98A8A32960B8}" type="presParOf" srcId="{D7C35E57-2A29-4E02-887B-21F92CD063F6}" destId="{FA09F61B-A523-4CCD-BBF6-7DFBB56902C7}" srcOrd="0" destOrd="0" presId="urn:microsoft.com/office/officeart/2008/layout/VerticalAccentList"/>
    <dgm:cxn modelId="{D94822ED-015F-496C-A84E-8FF195D52F54}" type="presParOf" srcId="{FA09F61B-A523-4CCD-BBF6-7DFBB56902C7}" destId="{D44B370A-A964-45D0-B31B-ECC6C21F48AA}" srcOrd="0" destOrd="0" presId="urn:microsoft.com/office/officeart/2008/layout/VerticalAccentList"/>
    <dgm:cxn modelId="{0F97A3A0-7B01-43EE-9187-10F3D8A2CB3D}" type="presParOf" srcId="{D7C35E57-2A29-4E02-887B-21F92CD063F6}" destId="{E6576C14-45E4-42A0-A7D6-D3F0B31BCA61}" srcOrd="1" destOrd="0" presId="urn:microsoft.com/office/officeart/2008/layout/VerticalAccentList"/>
    <dgm:cxn modelId="{5729A3E7-8E13-4C0A-9A41-00DD0099C8A2}" type="presParOf" srcId="{E6576C14-45E4-42A0-A7D6-D3F0B31BCA61}" destId="{9A52C5C3-538A-44B6-8481-4D2985DAFECE}" srcOrd="0" destOrd="0" presId="urn:microsoft.com/office/officeart/2008/layout/VerticalAccentList"/>
    <dgm:cxn modelId="{681684C9-6727-4C24-8E5B-4D1490AC5453}" type="presParOf" srcId="{E6576C14-45E4-42A0-A7D6-D3F0B31BCA61}" destId="{1D73F8B8-5289-4327-9D65-D97591428B92}" srcOrd="1" destOrd="0" presId="urn:microsoft.com/office/officeart/2008/layout/VerticalAccentList"/>
    <dgm:cxn modelId="{D66D1B33-1A3A-41DE-9BFA-07A56C806D5B}" type="presParOf" srcId="{E6576C14-45E4-42A0-A7D6-D3F0B31BCA61}" destId="{FA532E3E-1FB5-421C-9E71-F4D0F128378C}" srcOrd="2" destOrd="0" presId="urn:microsoft.com/office/officeart/2008/layout/VerticalAccentList"/>
    <dgm:cxn modelId="{A223B864-698C-4C71-A105-BD9079EF63AF}" type="presParOf" srcId="{E6576C14-45E4-42A0-A7D6-D3F0B31BCA61}" destId="{B61C91BC-CC13-4B98-A3E0-29286876BAA6}" srcOrd="3" destOrd="0" presId="urn:microsoft.com/office/officeart/2008/layout/VerticalAccentList"/>
    <dgm:cxn modelId="{39A9A5FB-AF66-4D0D-A02E-8A6506A1663E}" type="presParOf" srcId="{E6576C14-45E4-42A0-A7D6-D3F0B31BCA61}" destId="{19E0D826-2E19-4A18-814F-DE27574C777C}" srcOrd="4" destOrd="0" presId="urn:microsoft.com/office/officeart/2008/layout/VerticalAccentList"/>
    <dgm:cxn modelId="{FFD0D9E3-74B8-49B3-8A98-F06B06A79FFB}" type="presParOf" srcId="{E6576C14-45E4-42A0-A7D6-D3F0B31BCA61}" destId="{17A761A5-D808-411F-97E1-2DD47ACD3942}" srcOrd="5" destOrd="0" presId="urn:microsoft.com/office/officeart/2008/layout/VerticalAccentList"/>
    <dgm:cxn modelId="{F97C19BE-ED4C-4DE9-A5C7-884AD5E5C88E}" type="presParOf" srcId="{E6576C14-45E4-42A0-A7D6-D3F0B31BCA61}" destId="{8CC6A710-AD91-47C6-B027-5309749280B8}" srcOrd="6" destOrd="0" presId="urn:microsoft.com/office/officeart/2008/layout/VerticalAccentList"/>
    <dgm:cxn modelId="{C885EFD1-0141-4D92-B8C4-616B87551543}" type="presParOf" srcId="{E6576C14-45E4-42A0-A7D6-D3F0B31BCA61}" destId="{EE2AB6ED-A560-450F-80EF-C4C0B23C2E3F}" srcOrd="7" destOrd="0" presId="urn:microsoft.com/office/officeart/2008/layout/VerticalAccentList"/>
    <dgm:cxn modelId="{670C9AC1-63ED-433B-8A22-958149D0B1C9}" type="presParOf" srcId="{D7C35E57-2A29-4E02-887B-21F92CD063F6}" destId="{431C849C-1D6B-429B-B816-967B6FF15331}" srcOrd="2" destOrd="0" presId="urn:microsoft.com/office/officeart/2008/layout/VerticalAccentList"/>
    <dgm:cxn modelId="{44F1796C-E21D-4F0B-9917-336DF03676DD}" type="presParOf" srcId="{D7C35E57-2A29-4E02-887B-21F92CD063F6}" destId="{B08EFEBD-440F-49BF-80C9-FA5168714E60}" srcOrd="3" destOrd="0" presId="urn:microsoft.com/office/officeart/2008/layout/VerticalAccentList"/>
    <dgm:cxn modelId="{7CF096A4-FA57-481D-870D-5AB1EDD0BBDC}" type="presParOf" srcId="{B08EFEBD-440F-49BF-80C9-FA5168714E60}" destId="{D1104FE5-1E94-4202-AAF5-1948160D9F8F}" srcOrd="0" destOrd="0" presId="urn:microsoft.com/office/officeart/2008/layout/VerticalAccentList"/>
    <dgm:cxn modelId="{BE8875CB-A11B-4F0B-9C91-02306D92B816}" type="presParOf" srcId="{D7C35E57-2A29-4E02-887B-21F92CD063F6}" destId="{E5971DD3-20FD-41B3-B24A-E18AB6C04BAF}" srcOrd="4" destOrd="0" presId="urn:microsoft.com/office/officeart/2008/layout/VerticalAccentList"/>
    <dgm:cxn modelId="{6C86015C-E657-4185-BB32-7A315DE69A9B}" type="presParOf" srcId="{E5971DD3-20FD-41B3-B24A-E18AB6C04BAF}" destId="{FBCDDF75-373E-41BD-B7B6-2C941BDD0D19}" srcOrd="0" destOrd="0" presId="urn:microsoft.com/office/officeart/2008/layout/VerticalAccentList"/>
    <dgm:cxn modelId="{24A44668-7C11-4F04-8917-0D74AA2F0135}" type="presParOf" srcId="{E5971DD3-20FD-41B3-B24A-E18AB6C04BAF}" destId="{9373028D-8D8A-4FA0-9918-1B28AEBE36E2}" srcOrd="1" destOrd="0" presId="urn:microsoft.com/office/officeart/2008/layout/VerticalAccentList"/>
    <dgm:cxn modelId="{4D8A4D19-1EF4-4F1C-A4A2-E4C7182E324F}" type="presParOf" srcId="{E5971DD3-20FD-41B3-B24A-E18AB6C04BAF}" destId="{2519860A-2635-4471-B912-FD7B3D6055C0}" srcOrd="2" destOrd="0" presId="urn:microsoft.com/office/officeart/2008/layout/VerticalAccentList"/>
    <dgm:cxn modelId="{D5A05BA8-A5AD-4D00-9058-976F840968D0}" type="presParOf" srcId="{E5971DD3-20FD-41B3-B24A-E18AB6C04BAF}" destId="{9E5AF2A6-A9FD-4A74-AA52-B6F4969144BD}" srcOrd="3" destOrd="0" presId="urn:microsoft.com/office/officeart/2008/layout/VerticalAccentList"/>
    <dgm:cxn modelId="{80616B79-9180-41F7-8F00-9EE81BC0CE5D}" type="presParOf" srcId="{E5971DD3-20FD-41B3-B24A-E18AB6C04BAF}" destId="{9BE027BE-F8E7-49FD-8E70-8E57FC5CB104}" srcOrd="4" destOrd="0" presId="urn:microsoft.com/office/officeart/2008/layout/VerticalAccentList"/>
    <dgm:cxn modelId="{A3E95E70-E7EF-4D21-BA2B-9AEC7EEB1D8B}" type="presParOf" srcId="{E5971DD3-20FD-41B3-B24A-E18AB6C04BAF}" destId="{08B8FCF5-9EE8-45C9-9416-7ED0FA107C3C}" srcOrd="5" destOrd="0" presId="urn:microsoft.com/office/officeart/2008/layout/VerticalAccentList"/>
    <dgm:cxn modelId="{831A960A-4FC0-41F1-8CC3-FA1F46079CBE}" type="presParOf" srcId="{E5971DD3-20FD-41B3-B24A-E18AB6C04BAF}" destId="{0B00F911-072B-4A12-8165-DDE5D14C2113}" srcOrd="6" destOrd="0" presId="urn:microsoft.com/office/officeart/2008/layout/VerticalAccentList"/>
    <dgm:cxn modelId="{35946CF2-B865-4D3A-BBEA-CB960CCBBB6A}" type="presParOf" srcId="{E5971DD3-20FD-41B3-B24A-E18AB6C04BAF}" destId="{6CD59948-0F7D-44C3-8B65-19F5E6049028}" srcOrd="7" destOrd="0" presId="urn:microsoft.com/office/officeart/2008/layout/VerticalAccent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01913F9-44D2-4ABF-B8D2-A1CD36515331}">
      <dsp:nvSpPr>
        <dsp:cNvPr id="0" name=""/>
        <dsp:cNvSpPr/>
      </dsp:nvSpPr>
      <dsp:spPr>
        <a:xfrm rot="10800000">
          <a:off x="1491817" y="241"/>
          <a:ext cx="5049674" cy="879629"/>
        </a:xfrm>
        <a:prstGeom prst="homePlat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7892" tIns="45720" rIns="85344" bIns="45720" numCol="1" spcCol="1270" anchor="ctr" anchorCtr="0">
          <a:noAutofit/>
        </a:bodyPr>
        <a:lstStyle/>
        <a:p>
          <a:pPr marL="0" lvl="0" indent="0" algn="just" defTabSz="5334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200" b="1" kern="1200" dirty="0">
              <a:solidFill>
                <a:schemeClr val="bg1"/>
              </a:solidFill>
              <a:latin typeface="Calibri" panose="020F0502020204030204" pitchFamily="34" charset="0"/>
              <a:ea typeface="Times New Roman" panose="02020603050405020304" pitchFamily="18" charset="0"/>
              <a:cs typeface="B Traffic" panose="00000400000000000000" pitchFamily="2" charset="-78"/>
            </a:rPr>
            <a:t>بورس بستری است برای سرمایه‌گذاری و خرید و فروش اوراق بهادار بورسی مانند سهام شرکت‌های بورسی، صندوق‌های سرمایه‌گذاری متنوع با درآمد ثابت (معادل سپرده بانکی)، مثل طلا و سهام</a:t>
          </a:r>
          <a:endParaRPr lang="en-US" sz="1200" kern="1200" dirty="0">
            <a:cs typeface="B Traffic" panose="00000400000000000000" pitchFamily="2" charset="-78"/>
          </a:endParaRPr>
        </a:p>
      </dsp:txBody>
      <dsp:txXfrm rot="10800000">
        <a:off x="1711724" y="241"/>
        <a:ext cx="4829767" cy="879629"/>
      </dsp:txXfrm>
    </dsp:sp>
    <dsp:sp modelId="{E38AD158-CA70-48CB-9BD4-ACD5A70A2D43}">
      <dsp:nvSpPr>
        <dsp:cNvPr id="0" name=""/>
        <dsp:cNvSpPr/>
      </dsp:nvSpPr>
      <dsp:spPr>
        <a:xfrm>
          <a:off x="1052003" y="241"/>
          <a:ext cx="879629" cy="879629"/>
        </a:xfrm>
        <a:prstGeom prst="ellipse">
          <a:avLst/>
        </a:prstGeom>
        <a:solidFill>
          <a:schemeClr val="accent4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8AD7183-9B7F-4C63-8D9E-E1311B1FC722}">
      <dsp:nvSpPr>
        <dsp:cNvPr id="0" name=""/>
        <dsp:cNvSpPr/>
      </dsp:nvSpPr>
      <dsp:spPr>
        <a:xfrm rot="10800000">
          <a:off x="1491817" y="1099778"/>
          <a:ext cx="5049674" cy="879629"/>
        </a:xfrm>
        <a:prstGeom prst="homePlate">
          <a:avLst/>
        </a:prstGeom>
        <a:solidFill>
          <a:schemeClr val="accent4">
            <a:hueOff val="9128156"/>
            <a:satOff val="0"/>
            <a:lumOff val="-2980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7892" tIns="45720" rIns="85344" bIns="45720" numCol="1" spcCol="1270" anchor="ctr" anchorCtr="0">
          <a:noAutofit/>
        </a:bodyPr>
        <a:lstStyle/>
        <a:p>
          <a:pPr marL="0" lvl="0" indent="0" algn="just" defTabSz="533400" rtl="1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None/>
          </a:pPr>
          <a:r>
            <a:rPr lang="fa-IR" sz="1200" b="1" kern="1200" dirty="0">
              <a:solidFill>
                <a:srgbClr val="FFFFFF"/>
              </a:solidFill>
              <a:latin typeface="Calibri" panose="020F0502020204030204" pitchFamily="34" charset="0"/>
              <a:ea typeface="Times New Roman" panose="02020603050405020304" pitchFamily="18" charset="0"/>
              <a:cs typeface="B Traffic" panose="00000400000000000000" pitchFamily="2" charset="-78"/>
            </a:rPr>
            <a:t>تمامی اوراق بهادار و ابزار بورسی تحت نظارت سازمان بورس هستند.</a:t>
          </a:r>
          <a:endParaRPr lang="en-US" sz="1200" kern="1200" dirty="0"/>
        </a:p>
      </dsp:txBody>
      <dsp:txXfrm rot="10800000">
        <a:off x="1711724" y="1099778"/>
        <a:ext cx="4829767" cy="879629"/>
      </dsp:txXfrm>
    </dsp:sp>
    <dsp:sp modelId="{2E58A77F-D09F-4076-B377-5D41C4E15D47}">
      <dsp:nvSpPr>
        <dsp:cNvPr id="0" name=""/>
        <dsp:cNvSpPr/>
      </dsp:nvSpPr>
      <dsp:spPr>
        <a:xfrm>
          <a:off x="1052003" y="1099778"/>
          <a:ext cx="879629" cy="879629"/>
        </a:xfrm>
        <a:prstGeom prst="ellipse">
          <a:avLst/>
        </a:prstGeom>
        <a:solidFill>
          <a:schemeClr val="accent4">
            <a:tint val="50000"/>
            <a:hueOff val="9951766"/>
            <a:satOff val="-72158"/>
            <a:lumOff val="-830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2108B4-E44B-46BE-B300-31A69D36E7D9}">
      <dsp:nvSpPr>
        <dsp:cNvPr id="0" name=""/>
        <dsp:cNvSpPr/>
      </dsp:nvSpPr>
      <dsp:spPr>
        <a:xfrm>
          <a:off x="2245816" y="152"/>
          <a:ext cx="1604367" cy="1604367"/>
        </a:xfrm>
        <a:prstGeom prst="upArrow">
          <a:avLst>
            <a:gd name="adj1" fmla="val 50000"/>
            <a:gd name="adj2" fmla="val 35000"/>
          </a:avLst>
        </a:prstGeom>
        <a:solidFill>
          <a:srgbClr val="CC0000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ctr" defTabSz="533400" rtl="1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Font typeface="Wingdings" panose="05000000000000000000" pitchFamily="2" charset="2"/>
            <a:buNone/>
          </a:pPr>
          <a:r>
            <a:rPr lang="fa-IR" sz="1200" b="1" kern="1200" dirty="0">
              <a:solidFill>
                <a:schemeClr val="bg1"/>
              </a:solidFill>
              <a:latin typeface="Calibri" panose="020F0502020204030204" pitchFamily="34" charset="0"/>
              <a:ea typeface="+mn-ea"/>
              <a:cs typeface="B Zar" panose="00000400000000000000" pitchFamily="2" charset="-78"/>
            </a:rPr>
            <a:t>بالاترین بازده در بلند مدت</a:t>
          </a:r>
          <a:endParaRPr lang="en-US" sz="1200" kern="1200" dirty="0">
            <a:solidFill>
              <a:schemeClr val="bg1"/>
            </a:solidFill>
          </a:endParaRPr>
        </a:p>
      </dsp:txBody>
      <dsp:txXfrm>
        <a:off x="2646908" y="280916"/>
        <a:ext cx="802183" cy="1323603"/>
      </dsp:txXfrm>
    </dsp:sp>
    <dsp:sp modelId="{616E0A10-A7FA-4CD7-A82B-89DB6A6611B5}">
      <dsp:nvSpPr>
        <dsp:cNvPr id="0" name=""/>
        <dsp:cNvSpPr/>
      </dsp:nvSpPr>
      <dsp:spPr>
        <a:xfrm rot="4320000">
          <a:off x="3538761" y="939532"/>
          <a:ext cx="1604367" cy="1604367"/>
        </a:xfrm>
        <a:prstGeom prst="upArrow">
          <a:avLst>
            <a:gd name="adj1" fmla="val 50000"/>
            <a:gd name="adj2" fmla="val 35000"/>
          </a:avLst>
        </a:prstGeom>
        <a:gradFill rotWithShape="0">
          <a:gsLst>
            <a:gs pos="0">
              <a:schemeClr val="accent4">
                <a:hueOff val="2282039"/>
                <a:satOff val="0"/>
                <a:lumOff val="-7451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4">
                <a:hueOff val="2282039"/>
                <a:satOff val="0"/>
                <a:lumOff val="-7451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ctr" defTabSz="444500" rtl="1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Font typeface="Wingdings" panose="05000000000000000000" pitchFamily="2" charset="2"/>
            <a:buNone/>
          </a:pPr>
          <a:r>
            <a:rPr lang="fa-IR" sz="1000" b="1" kern="1200" dirty="0">
              <a:solidFill>
                <a:srgbClr val="FF0000"/>
              </a:solidFill>
              <a:latin typeface="Calibri" panose="020F0502020204030204" pitchFamily="34" charset="0"/>
              <a:ea typeface="+mn-ea"/>
              <a:cs typeface="B Zar" panose="00000400000000000000" pitchFamily="2" charset="-78"/>
            </a:rPr>
            <a:t>نظارت نهادهای حاکمیتی</a:t>
          </a:r>
          <a:endParaRPr lang="en-US" sz="1000" kern="1200" dirty="0">
            <a:solidFill>
              <a:srgbClr val="FF0000"/>
            </a:solidFill>
          </a:endParaRPr>
        </a:p>
      </dsp:txBody>
      <dsp:txXfrm rot="-5400000">
        <a:off x="3545632" y="1384004"/>
        <a:ext cx="1323603" cy="802183"/>
      </dsp:txXfrm>
    </dsp:sp>
    <dsp:sp modelId="{5E31A772-7FCD-43E0-B9AF-044E4D324D97}">
      <dsp:nvSpPr>
        <dsp:cNvPr id="0" name=""/>
        <dsp:cNvSpPr/>
      </dsp:nvSpPr>
      <dsp:spPr>
        <a:xfrm rot="8640000">
          <a:off x="3044900" y="2459480"/>
          <a:ext cx="1604367" cy="1604367"/>
        </a:xfrm>
        <a:prstGeom prst="upArrow">
          <a:avLst>
            <a:gd name="adj1" fmla="val 50000"/>
            <a:gd name="adj2" fmla="val 35000"/>
          </a:avLst>
        </a:prstGeom>
        <a:gradFill rotWithShape="0">
          <a:gsLst>
            <a:gs pos="0">
              <a:schemeClr val="accent4">
                <a:hueOff val="4564078"/>
                <a:satOff val="0"/>
                <a:lumOff val="-14902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4">
                <a:hueOff val="4564078"/>
                <a:satOff val="0"/>
                <a:lumOff val="-14902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ctr" defTabSz="444500" rtl="1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Font typeface="Wingdings" panose="05000000000000000000" pitchFamily="2" charset="2"/>
            <a:buNone/>
          </a:pPr>
          <a:r>
            <a:rPr lang="fa-IR" sz="1000" b="1" kern="1200" dirty="0">
              <a:solidFill>
                <a:schemeClr val="tx1">
                  <a:lumMod val="95000"/>
                  <a:lumOff val="5000"/>
                </a:schemeClr>
              </a:solidFill>
              <a:latin typeface="Calibri" panose="020F0502020204030204" pitchFamily="34" charset="0"/>
              <a:ea typeface="+mn-ea"/>
              <a:cs typeface="B Zar" panose="00000400000000000000" pitchFamily="2" charset="-78"/>
            </a:rPr>
            <a:t>امکان تنوع در سرمایه‌گذاری با اهداف متفاوت</a:t>
          </a:r>
          <a:endParaRPr lang="en-US" sz="1000" kern="1200" dirty="0">
            <a:solidFill>
              <a:schemeClr val="tx1">
                <a:lumMod val="95000"/>
                <a:lumOff val="5000"/>
              </a:schemeClr>
            </a:solidFill>
          </a:endParaRPr>
        </a:p>
      </dsp:txBody>
      <dsp:txXfrm rot="10800000">
        <a:off x="3363478" y="2486291"/>
        <a:ext cx="802183" cy="1323603"/>
      </dsp:txXfrm>
    </dsp:sp>
    <dsp:sp modelId="{95BFA356-8038-47CF-8DDF-3E5832A5EACE}">
      <dsp:nvSpPr>
        <dsp:cNvPr id="0" name=""/>
        <dsp:cNvSpPr/>
      </dsp:nvSpPr>
      <dsp:spPr>
        <a:xfrm rot="12960000">
          <a:off x="1446732" y="2459480"/>
          <a:ext cx="1604367" cy="1604367"/>
        </a:xfrm>
        <a:prstGeom prst="upArrow">
          <a:avLst>
            <a:gd name="adj1" fmla="val 50000"/>
            <a:gd name="adj2" fmla="val 35000"/>
          </a:avLst>
        </a:prstGeom>
        <a:gradFill rotWithShape="0">
          <a:gsLst>
            <a:gs pos="0">
              <a:schemeClr val="accent4">
                <a:hueOff val="6846117"/>
                <a:satOff val="0"/>
                <a:lumOff val="-22353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4">
                <a:hueOff val="6846117"/>
                <a:satOff val="0"/>
                <a:lumOff val="-22353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ctr" defTabSz="444500" rtl="1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Font typeface="Wingdings" panose="05000000000000000000" pitchFamily="2" charset="2"/>
            <a:buNone/>
          </a:pPr>
          <a:r>
            <a:rPr lang="fa-IR" sz="1000" b="1" kern="1200" dirty="0">
              <a:solidFill>
                <a:srgbClr val="7030A0"/>
              </a:solidFill>
              <a:latin typeface="Calibri" panose="020F0502020204030204" pitchFamily="34" charset="0"/>
              <a:ea typeface="+mn-ea"/>
              <a:cs typeface="B Zar" panose="00000400000000000000" pitchFamily="2" charset="-78"/>
            </a:rPr>
            <a:t>شفافیت بسیار بالاتر از سیستم بانکی در صندوق‌های بادرآمد ثابت بورسی</a:t>
          </a:r>
          <a:r>
            <a:rPr lang="en-US" sz="1000" b="1" kern="1200" dirty="0">
              <a:solidFill>
                <a:srgbClr val="7030A0"/>
              </a:solidFill>
              <a:latin typeface="Calibri" panose="020F0502020204030204" pitchFamily="34" charset="0"/>
              <a:ea typeface="+mn-ea"/>
              <a:cs typeface="B Zar" panose="00000400000000000000" pitchFamily="2" charset="-78"/>
            </a:rPr>
            <a:t> </a:t>
          </a:r>
          <a:endParaRPr lang="en-US" sz="1000" kern="1200" dirty="0">
            <a:solidFill>
              <a:srgbClr val="7030A0"/>
            </a:solidFill>
          </a:endParaRPr>
        </a:p>
      </dsp:txBody>
      <dsp:txXfrm rot="10800000">
        <a:off x="1930338" y="2486291"/>
        <a:ext cx="802183" cy="1323603"/>
      </dsp:txXfrm>
    </dsp:sp>
    <dsp:sp modelId="{09AFC017-ED61-4C05-9AB0-C765F1C9A0C6}">
      <dsp:nvSpPr>
        <dsp:cNvPr id="0" name=""/>
        <dsp:cNvSpPr/>
      </dsp:nvSpPr>
      <dsp:spPr>
        <a:xfrm rot="17280000">
          <a:off x="952870" y="939532"/>
          <a:ext cx="1604367" cy="1604367"/>
        </a:xfrm>
        <a:prstGeom prst="upArrow">
          <a:avLst>
            <a:gd name="adj1" fmla="val 50000"/>
            <a:gd name="adj2" fmla="val 35000"/>
          </a:avLst>
        </a:prstGeom>
        <a:gradFill rotWithShape="0">
          <a:gsLst>
            <a:gs pos="0">
              <a:schemeClr val="accent4">
                <a:hueOff val="9128156"/>
                <a:satOff val="0"/>
                <a:lumOff val="-29804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4">
                <a:hueOff val="9128156"/>
                <a:satOff val="0"/>
                <a:lumOff val="-29804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ctr" defTabSz="444500" rtl="1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Font typeface="Wingdings" panose="05000000000000000000" pitchFamily="2" charset="2"/>
            <a:buNone/>
          </a:pPr>
          <a:r>
            <a:rPr lang="fa-IR" sz="1000" b="1" kern="1200" dirty="0">
              <a:solidFill>
                <a:schemeClr val="accent1">
                  <a:lumMod val="50000"/>
                </a:schemeClr>
              </a:solidFill>
              <a:latin typeface="Calibri" panose="020F0502020204030204" pitchFamily="34" charset="0"/>
              <a:ea typeface="+mn-ea"/>
              <a:cs typeface="B Zar" panose="00000400000000000000" pitchFamily="2" charset="-78"/>
            </a:rPr>
            <a:t>حفظ ارزش پول در برابر تورم و افزایش نرخ ارز</a:t>
          </a:r>
          <a:endParaRPr lang="en-US" sz="1000" kern="1200" dirty="0">
            <a:solidFill>
              <a:schemeClr val="accent1">
                <a:lumMod val="50000"/>
              </a:schemeClr>
            </a:solidFill>
          </a:endParaRPr>
        </a:p>
      </dsp:txBody>
      <dsp:txXfrm rot="5400000">
        <a:off x="1226763" y="1384004"/>
        <a:ext cx="1323603" cy="80218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5D8B589-C4ED-4647-A8D4-89DA02551154}">
      <dsp:nvSpPr>
        <dsp:cNvPr id="0" name=""/>
        <dsp:cNvSpPr/>
      </dsp:nvSpPr>
      <dsp:spPr>
        <a:xfrm rot="5400000">
          <a:off x="406794" y="1397699"/>
          <a:ext cx="1209337" cy="2012310"/>
        </a:xfrm>
        <a:prstGeom prst="corner">
          <a:avLst>
            <a:gd name="adj1" fmla="val 16120"/>
            <a:gd name="adj2" fmla="val 1611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9BB362D-81FE-4094-9D1C-D06DF3355CF8}">
      <dsp:nvSpPr>
        <dsp:cNvPr id="0" name=""/>
        <dsp:cNvSpPr/>
      </dsp:nvSpPr>
      <dsp:spPr>
        <a:xfrm>
          <a:off x="204925" y="1998946"/>
          <a:ext cx="1816725" cy="15924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just" defTabSz="6223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0" lang="fa-IR" sz="1400" b="1" i="0" u="none" strike="noStrike" kern="1200" cap="none" spc="0" normalizeH="0" baseline="0" dirty="0">
              <a:ln>
                <a:noFill/>
              </a:ln>
              <a:solidFill>
                <a:srgbClr val="0099FF"/>
              </a:solidFill>
              <a:effectLst/>
              <a:uLnTx/>
              <a:uFillTx/>
              <a:latin typeface="Lalezar" panose="00000500000000000000" pitchFamily="2" charset="-78"/>
              <a:ea typeface="Times New Roman" panose="02020603050405020304" pitchFamily="18" charset="0"/>
              <a:cs typeface="Lalezar" panose="00000500000000000000" pitchFamily="2" charset="-78"/>
            </a:rPr>
            <a:t>سرمایه گذاری :</a:t>
          </a:r>
          <a:endParaRPr kumimoji="0" lang="en-US" sz="1400" b="1" i="0" u="none" strike="noStrike" kern="1200" cap="none" spc="0" normalizeH="0" baseline="0" dirty="0">
            <a:ln>
              <a:noFill/>
            </a:ln>
            <a:solidFill>
              <a:srgbClr val="0099FF"/>
            </a:solidFill>
            <a:effectLst/>
            <a:uLnTx/>
            <a:uFillTx/>
            <a:latin typeface="Lalezar" panose="00000500000000000000" pitchFamily="2" charset="-78"/>
            <a:ea typeface="Times New Roman" panose="02020603050405020304" pitchFamily="18" charset="0"/>
            <a:cs typeface="Lalezar" panose="00000500000000000000" pitchFamily="2" charset="-78"/>
          </a:endParaRPr>
        </a:p>
        <a:p>
          <a:pPr marL="114300" lvl="1" indent="-114300" algn="just" defTabSz="62230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kumimoji="0" lang="fa-IR" sz="1400" b="1" i="0" u="none" strike="noStrike" kern="1200" cap="none" spc="0" normalizeH="0" baseline="0" dirty="0">
              <a:ln>
                <a:noFill/>
              </a:ln>
              <a:solidFill>
                <a:srgbClr val="0099FF"/>
              </a:solidFill>
              <a:effectLst/>
              <a:uLnTx/>
              <a:uFillTx/>
              <a:latin typeface="Lalezar" panose="00000500000000000000" pitchFamily="2" charset="-78"/>
              <a:ea typeface="Times New Roman" panose="02020603050405020304" pitchFamily="18" charset="0"/>
              <a:cs typeface="Lalezar" panose="00000500000000000000" pitchFamily="2" charset="-78"/>
            </a:rPr>
            <a:t>مستقیم</a:t>
          </a:r>
          <a:endParaRPr kumimoji="0" lang="en-US" sz="1400" b="1" i="0" u="none" strike="noStrike" kern="1200" cap="none" spc="0" normalizeH="0" baseline="0" dirty="0">
            <a:ln>
              <a:noFill/>
            </a:ln>
            <a:solidFill>
              <a:srgbClr val="0099FF"/>
            </a:solidFill>
            <a:effectLst/>
            <a:uLnTx/>
            <a:uFillTx/>
            <a:latin typeface="Lalezar" panose="00000500000000000000" pitchFamily="2" charset="-78"/>
            <a:ea typeface="Times New Roman" panose="02020603050405020304" pitchFamily="18" charset="0"/>
            <a:cs typeface="Lalezar" panose="00000500000000000000" pitchFamily="2" charset="-78"/>
          </a:endParaRPr>
        </a:p>
        <a:p>
          <a:pPr marL="114300" lvl="1" indent="-114300" algn="just" defTabSz="62230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kumimoji="0" lang="fa-IR" sz="1400" b="1" i="0" u="none" strike="noStrike" kern="1200" cap="none" spc="0" normalizeH="0" baseline="0" dirty="0">
              <a:ln>
                <a:noFill/>
              </a:ln>
              <a:solidFill>
                <a:srgbClr val="0099FF"/>
              </a:solidFill>
              <a:effectLst/>
              <a:uLnTx/>
              <a:uFillTx/>
              <a:latin typeface="Lalezar" panose="00000500000000000000" pitchFamily="2" charset="-78"/>
              <a:ea typeface="Times New Roman" panose="02020603050405020304" pitchFamily="18" charset="0"/>
              <a:cs typeface="Lalezar" panose="00000500000000000000" pitchFamily="2" charset="-78"/>
            </a:rPr>
            <a:t>غیر مستقیم</a:t>
          </a:r>
          <a:endParaRPr kumimoji="0" lang="en-US" sz="1400" b="1" i="0" u="none" strike="noStrike" kern="1200" cap="none" spc="0" normalizeH="0" baseline="0" dirty="0">
            <a:ln>
              <a:noFill/>
            </a:ln>
            <a:solidFill>
              <a:srgbClr val="0099FF"/>
            </a:solidFill>
            <a:effectLst/>
            <a:uLnTx/>
            <a:uFillTx/>
            <a:latin typeface="Lalezar" panose="00000500000000000000" pitchFamily="2" charset="-78"/>
            <a:ea typeface="Times New Roman" panose="02020603050405020304" pitchFamily="18" charset="0"/>
            <a:cs typeface="Lalezar" panose="00000500000000000000" pitchFamily="2" charset="-78"/>
          </a:endParaRPr>
        </a:p>
      </dsp:txBody>
      <dsp:txXfrm>
        <a:off x="204925" y="1998946"/>
        <a:ext cx="1816725" cy="1592466"/>
      </dsp:txXfrm>
    </dsp:sp>
    <dsp:sp modelId="{1196F6B3-5658-454A-A1BE-838CC9B61F18}">
      <dsp:nvSpPr>
        <dsp:cNvPr id="0" name=""/>
        <dsp:cNvSpPr/>
      </dsp:nvSpPr>
      <dsp:spPr>
        <a:xfrm>
          <a:off x="1678872" y="1249550"/>
          <a:ext cx="342778" cy="342778"/>
        </a:xfrm>
        <a:prstGeom prst="triangle">
          <a:avLst>
            <a:gd name="adj" fmla="val 100000"/>
          </a:avLst>
        </a:prstGeom>
        <a:solidFill>
          <a:schemeClr val="accent5">
            <a:hueOff val="-1805699"/>
            <a:satOff val="0"/>
            <a:lumOff val="7500"/>
            <a:alphaOff val="0"/>
          </a:schemeClr>
        </a:solidFill>
        <a:ln w="25400" cap="flat" cmpd="sng" algn="ctr">
          <a:solidFill>
            <a:schemeClr val="accent5">
              <a:hueOff val="-1805699"/>
              <a:satOff val="0"/>
              <a:lumOff val="750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0136174-5D4B-4C5C-8DAB-18C73E24A5FD}">
      <dsp:nvSpPr>
        <dsp:cNvPr id="0" name=""/>
        <dsp:cNvSpPr/>
      </dsp:nvSpPr>
      <dsp:spPr>
        <a:xfrm rot="5400000">
          <a:off x="2630820" y="847361"/>
          <a:ext cx="1209337" cy="2012310"/>
        </a:xfrm>
        <a:prstGeom prst="corner">
          <a:avLst>
            <a:gd name="adj1" fmla="val 16120"/>
            <a:gd name="adj2" fmla="val 16110"/>
          </a:avLst>
        </a:prstGeom>
        <a:solidFill>
          <a:schemeClr val="accent5">
            <a:hueOff val="-3611398"/>
            <a:satOff val="0"/>
            <a:lumOff val="15000"/>
            <a:alphaOff val="0"/>
          </a:schemeClr>
        </a:solidFill>
        <a:ln w="25400" cap="flat" cmpd="sng" algn="ctr">
          <a:solidFill>
            <a:schemeClr val="accent5">
              <a:hueOff val="-3611398"/>
              <a:satOff val="0"/>
              <a:lumOff val="1500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5695B7-A9D2-47F6-8E0C-4097FF15E954}">
      <dsp:nvSpPr>
        <dsp:cNvPr id="0" name=""/>
        <dsp:cNvSpPr/>
      </dsp:nvSpPr>
      <dsp:spPr>
        <a:xfrm>
          <a:off x="2407614" y="1448608"/>
          <a:ext cx="1859400" cy="15924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just" defTabSz="622300" rtl="1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 typeface="Arial"/>
            <a:buNone/>
          </a:pPr>
          <a:r>
            <a:rPr kumimoji="0" lang="fa-IR" sz="1400" b="1" i="0" u="none" strike="noStrike" kern="1200" cap="none" spc="0" normalizeH="0" baseline="0" noProof="0" dirty="0">
              <a:ln>
                <a:noFill/>
              </a:ln>
              <a:solidFill>
                <a:srgbClr val="42FD39"/>
              </a:solidFill>
              <a:effectLst/>
              <a:uLnTx/>
              <a:uFillTx/>
              <a:latin typeface="Lalezar" panose="00000500000000000000" pitchFamily="2" charset="-78"/>
              <a:ea typeface="Times New Roman" panose="02020603050405020304" pitchFamily="18" charset="0"/>
              <a:cs typeface="Lalezar" panose="00000500000000000000" pitchFamily="2" charset="-78"/>
              <a:sym typeface="Arial"/>
            </a:rPr>
            <a:t>احراز هویت شویم تا بتوانیم به دو شکل سرمایه‌گذاری در بورس را آغاز کنیم</a:t>
          </a:r>
          <a:endParaRPr lang="en-US" sz="1400" kern="1200" dirty="0">
            <a:solidFill>
              <a:srgbClr val="42FD39"/>
            </a:solidFill>
            <a:latin typeface="Lalezar" panose="00000500000000000000" pitchFamily="2" charset="-78"/>
            <a:cs typeface="Lalezar" panose="00000500000000000000" pitchFamily="2" charset="-78"/>
          </a:endParaRPr>
        </a:p>
      </dsp:txBody>
      <dsp:txXfrm>
        <a:off x="2407614" y="1448608"/>
        <a:ext cx="1859400" cy="1592466"/>
      </dsp:txXfrm>
    </dsp:sp>
    <dsp:sp modelId="{3A2C8FC7-C756-40D3-B803-21E9E1F51AFA}">
      <dsp:nvSpPr>
        <dsp:cNvPr id="0" name=""/>
        <dsp:cNvSpPr/>
      </dsp:nvSpPr>
      <dsp:spPr>
        <a:xfrm>
          <a:off x="3902899" y="699212"/>
          <a:ext cx="342778" cy="342778"/>
        </a:xfrm>
        <a:prstGeom prst="triangle">
          <a:avLst>
            <a:gd name="adj" fmla="val 100000"/>
          </a:avLst>
        </a:prstGeom>
        <a:solidFill>
          <a:schemeClr val="accent5">
            <a:hueOff val="-5417097"/>
            <a:satOff val="0"/>
            <a:lumOff val="22500"/>
            <a:alphaOff val="0"/>
          </a:schemeClr>
        </a:solidFill>
        <a:ln w="25400" cap="flat" cmpd="sng" algn="ctr">
          <a:solidFill>
            <a:schemeClr val="accent5">
              <a:hueOff val="-5417097"/>
              <a:satOff val="0"/>
              <a:lumOff val="2250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5E0ECCF-25DC-43E4-9734-E8420E9EE5F0}">
      <dsp:nvSpPr>
        <dsp:cNvPr id="0" name=""/>
        <dsp:cNvSpPr/>
      </dsp:nvSpPr>
      <dsp:spPr>
        <a:xfrm rot="5400000">
          <a:off x="4854847" y="297023"/>
          <a:ext cx="1209337" cy="2012310"/>
        </a:xfrm>
        <a:prstGeom prst="corner">
          <a:avLst>
            <a:gd name="adj1" fmla="val 16120"/>
            <a:gd name="adj2" fmla="val 16110"/>
          </a:avLst>
        </a:prstGeom>
        <a:solidFill>
          <a:schemeClr val="accent5">
            <a:hueOff val="-7222796"/>
            <a:satOff val="0"/>
            <a:lumOff val="30000"/>
            <a:alphaOff val="0"/>
          </a:schemeClr>
        </a:solidFill>
        <a:ln w="25400" cap="flat" cmpd="sng" algn="ctr">
          <a:solidFill>
            <a:schemeClr val="accent5">
              <a:hueOff val="-7222796"/>
              <a:satOff val="0"/>
              <a:lumOff val="3000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B6A38D3-0228-49B6-8C87-D5EA6FBA2323}">
      <dsp:nvSpPr>
        <dsp:cNvPr id="0" name=""/>
        <dsp:cNvSpPr/>
      </dsp:nvSpPr>
      <dsp:spPr>
        <a:xfrm>
          <a:off x="4652979" y="898271"/>
          <a:ext cx="1816725" cy="15924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just" defTabSz="622300" rtl="1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None/>
          </a:pPr>
          <a:r>
            <a:rPr kumimoji="0" lang="fa-IR" sz="1400" b="1" i="0" u="none" strike="noStrike" kern="1200" cap="none" spc="0" normalizeH="0" baseline="0" noProof="0" dirty="0">
              <a:ln>
                <a:noFill/>
              </a:ln>
              <a:solidFill>
                <a:schemeClr val="accent6">
                  <a:lumMod val="75000"/>
                </a:schemeClr>
              </a:solidFill>
              <a:effectLst/>
              <a:uLnTx/>
              <a:uFillTx/>
              <a:latin typeface="Lalezar" panose="00000500000000000000" pitchFamily="2" charset="-78"/>
              <a:ea typeface="Times New Roman" panose="02020603050405020304" pitchFamily="18" charset="0"/>
              <a:cs typeface="Lalezar" panose="00000500000000000000" pitchFamily="2" charset="-78"/>
              <a:sym typeface="Arial"/>
            </a:rPr>
            <a:t>باید از طریق سایت سجام اقدام به ثبت‌نام کنیم و کد بورسی دریافت کنیم</a:t>
          </a:r>
          <a:endParaRPr lang="en-US" sz="1400" kern="1200" dirty="0">
            <a:latin typeface="Lalezar" panose="00000500000000000000" pitchFamily="2" charset="-78"/>
            <a:cs typeface="Lalezar" panose="00000500000000000000" pitchFamily="2" charset="-78"/>
          </a:endParaRPr>
        </a:p>
      </dsp:txBody>
      <dsp:txXfrm>
        <a:off x="4652979" y="898271"/>
        <a:ext cx="1816725" cy="159246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45309C-A5E8-49CF-93BB-42B189E3B0BB}">
      <dsp:nvSpPr>
        <dsp:cNvPr id="0" name=""/>
        <dsp:cNvSpPr/>
      </dsp:nvSpPr>
      <dsp:spPr>
        <a:xfrm>
          <a:off x="3646491" y="1557947"/>
          <a:ext cx="1882425" cy="65340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26702"/>
              </a:lnTo>
              <a:lnTo>
                <a:pt x="1882425" y="326702"/>
              </a:lnTo>
              <a:lnTo>
                <a:pt x="1882425" y="653404"/>
              </a:lnTo>
            </a:path>
          </a:pathLst>
        </a:custGeom>
        <a:noFill/>
        <a:ln w="952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7583451-FF03-4CE2-9AAC-43EF31E5BF42}">
      <dsp:nvSpPr>
        <dsp:cNvPr id="0" name=""/>
        <dsp:cNvSpPr/>
      </dsp:nvSpPr>
      <dsp:spPr>
        <a:xfrm>
          <a:off x="1764066" y="1557947"/>
          <a:ext cx="1882425" cy="653404"/>
        </a:xfrm>
        <a:custGeom>
          <a:avLst/>
          <a:gdLst/>
          <a:ahLst/>
          <a:cxnLst/>
          <a:rect l="0" t="0" r="0" b="0"/>
          <a:pathLst>
            <a:path>
              <a:moveTo>
                <a:pt x="1882425" y="0"/>
              </a:moveTo>
              <a:lnTo>
                <a:pt x="1882425" y="326702"/>
              </a:lnTo>
              <a:lnTo>
                <a:pt x="0" y="326702"/>
              </a:lnTo>
              <a:lnTo>
                <a:pt x="0" y="653404"/>
              </a:lnTo>
            </a:path>
          </a:pathLst>
        </a:custGeom>
        <a:noFill/>
        <a:ln w="952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8AE3698-7E49-401D-97B3-AD030FC49C9C}">
      <dsp:nvSpPr>
        <dsp:cNvPr id="0" name=""/>
        <dsp:cNvSpPr/>
      </dsp:nvSpPr>
      <dsp:spPr>
        <a:xfrm>
          <a:off x="2868630" y="2223"/>
          <a:ext cx="1555723" cy="1555723"/>
        </a:xfrm>
        <a:prstGeom prst="arc">
          <a:avLst>
            <a:gd name="adj1" fmla="val 13200000"/>
            <a:gd name="adj2" fmla="val 19200000"/>
          </a:avLst>
        </a:prstGeom>
        <a:noFill/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8E0A9F6-DBCB-4424-8E50-A40C8E543633}">
      <dsp:nvSpPr>
        <dsp:cNvPr id="0" name=""/>
        <dsp:cNvSpPr/>
      </dsp:nvSpPr>
      <dsp:spPr>
        <a:xfrm>
          <a:off x="2868630" y="2223"/>
          <a:ext cx="1555723" cy="1555723"/>
        </a:xfrm>
        <a:prstGeom prst="arc">
          <a:avLst>
            <a:gd name="adj1" fmla="val 2400000"/>
            <a:gd name="adj2" fmla="val 8400000"/>
          </a:avLst>
        </a:prstGeom>
        <a:noFill/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DA157E1-7365-4661-AB3C-2515A7AE51DF}">
      <dsp:nvSpPr>
        <dsp:cNvPr id="0" name=""/>
        <dsp:cNvSpPr/>
      </dsp:nvSpPr>
      <dsp:spPr>
        <a:xfrm>
          <a:off x="2090768" y="282253"/>
          <a:ext cx="3111447" cy="995663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 rtl="1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Font typeface="Symbol" panose="05050102010706020507" pitchFamily="18" charset="2"/>
            <a:buNone/>
          </a:pPr>
          <a:r>
            <a:rPr lang="fa-IR" sz="1800" b="1" kern="1200" dirty="0">
              <a:solidFill>
                <a:srgbClr val="FFFF00"/>
              </a:solidFill>
              <a:latin typeface="Lalezar" panose="00000500000000000000" pitchFamily="2" charset="-78"/>
              <a:cs typeface="Lalezar" panose="00000500000000000000" pitchFamily="2" charset="-78"/>
            </a:rPr>
            <a:t>روش های سرمایه‌گذاری</a:t>
          </a:r>
          <a:endParaRPr lang="en-US" sz="1800" kern="1200" dirty="0">
            <a:solidFill>
              <a:srgbClr val="FFFF00"/>
            </a:solidFill>
            <a:latin typeface="Lalezar" panose="00000500000000000000" pitchFamily="2" charset="-78"/>
            <a:cs typeface="Lalezar" panose="00000500000000000000" pitchFamily="2" charset="-78"/>
          </a:endParaRPr>
        </a:p>
      </dsp:txBody>
      <dsp:txXfrm>
        <a:off x="2090768" y="282253"/>
        <a:ext cx="3111447" cy="995663"/>
      </dsp:txXfrm>
    </dsp:sp>
    <dsp:sp modelId="{DFAF8DBA-6E72-47D1-9F68-848C8D5DE92C}">
      <dsp:nvSpPr>
        <dsp:cNvPr id="0" name=""/>
        <dsp:cNvSpPr/>
      </dsp:nvSpPr>
      <dsp:spPr>
        <a:xfrm>
          <a:off x="986204" y="2211351"/>
          <a:ext cx="1555723" cy="1555723"/>
        </a:xfrm>
        <a:prstGeom prst="arc">
          <a:avLst>
            <a:gd name="adj1" fmla="val 13200000"/>
            <a:gd name="adj2" fmla="val 19200000"/>
          </a:avLst>
        </a:prstGeom>
        <a:noFill/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93F957B-7E94-4E80-AF09-7CD7E644C012}">
      <dsp:nvSpPr>
        <dsp:cNvPr id="0" name=""/>
        <dsp:cNvSpPr/>
      </dsp:nvSpPr>
      <dsp:spPr>
        <a:xfrm>
          <a:off x="986204" y="2211351"/>
          <a:ext cx="1555723" cy="1555723"/>
        </a:xfrm>
        <a:prstGeom prst="arc">
          <a:avLst>
            <a:gd name="adj1" fmla="val 2400000"/>
            <a:gd name="adj2" fmla="val 8400000"/>
          </a:avLst>
        </a:prstGeom>
        <a:noFill/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DC4FD2-E1FD-4376-9F4A-F5BB3455FC26}">
      <dsp:nvSpPr>
        <dsp:cNvPr id="0" name=""/>
        <dsp:cNvSpPr/>
      </dsp:nvSpPr>
      <dsp:spPr>
        <a:xfrm>
          <a:off x="208342" y="2491381"/>
          <a:ext cx="3111447" cy="995663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2000" b="1" kern="1200" dirty="0">
              <a:solidFill>
                <a:schemeClr val="bg1"/>
              </a:solidFill>
              <a:latin typeface="Lalezar" panose="00000500000000000000" pitchFamily="2" charset="-78"/>
              <a:ea typeface="Times New Roman" panose="02020603050405020304" pitchFamily="18" charset="0"/>
              <a:cs typeface="Lalezar" panose="00000500000000000000" pitchFamily="2" charset="-78"/>
            </a:rPr>
            <a:t>غیر مستقیم</a:t>
          </a:r>
          <a:endParaRPr lang="en-US" sz="2000" kern="1200" dirty="0">
            <a:solidFill>
              <a:schemeClr val="bg1"/>
            </a:solidFill>
            <a:latin typeface="Lalezar" panose="00000500000000000000" pitchFamily="2" charset="-78"/>
            <a:cs typeface="Lalezar" panose="00000500000000000000" pitchFamily="2" charset="-78"/>
          </a:endParaRPr>
        </a:p>
      </dsp:txBody>
      <dsp:txXfrm>
        <a:off x="208342" y="2491381"/>
        <a:ext cx="3111447" cy="995663"/>
      </dsp:txXfrm>
    </dsp:sp>
    <dsp:sp modelId="{D3E92EA8-CF17-44F1-84D3-6C4F9CD5815F}">
      <dsp:nvSpPr>
        <dsp:cNvPr id="0" name=""/>
        <dsp:cNvSpPr/>
      </dsp:nvSpPr>
      <dsp:spPr>
        <a:xfrm>
          <a:off x="4751055" y="2211351"/>
          <a:ext cx="1555723" cy="1555723"/>
        </a:xfrm>
        <a:prstGeom prst="arc">
          <a:avLst>
            <a:gd name="adj1" fmla="val 13200000"/>
            <a:gd name="adj2" fmla="val 19200000"/>
          </a:avLst>
        </a:prstGeom>
        <a:noFill/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20D9615-F1A3-480F-92C9-62247617B5D1}">
      <dsp:nvSpPr>
        <dsp:cNvPr id="0" name=""/>
        <dsp:cNvSpPr/>
      </dsp:nvSpPr>
      <dsp:spPr>
        <a:xfrm>
          <a:off x="4751055" y="2211351"/>
          <a:ext cx="1555723" cy="1555723"/>
        </a:xfrm>
        <a:prstGeom prst="arc">
          <a:avLst>
            <a:gd name="adj1" fmla="val 2400000"/>
            <a:gd name="adj2" fmla="val 8400000"/>
          </a:avLst>
        </a:prstGeom>
        <a:noFill/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D70EA69-7B85-4685-BFB8-1DB67B700894}">
      <dsp:nvSpPr>
        <dsp:cNvPr id="0" name=""/>
        <dsp:cNvSpPr/>
      </dsp:nvSpPr>
      <dsp:spPr>
        <a:xfrm>
          <a:off x="3973194" y="2491381"/>
          <a:ext cx="3111447" cy="995663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2000" b="1" kern="1200" dirty="0">
              <a:solidFill>
                <a:schemeClr val="bg1"/>
              </a:solidFill>
              <a:latin typeface="Lalezar" panose="00000500000000000000" pitchFamily="2" charset="-78"/>
              <a:ea typeface="Times New Roman" panose="02020603050405020304" pitchFamily="18" charset="0"/>
              <a:cs typeface="Lalezar" panose="00000500000000000000" pitchFamily="2" charset="-78"/>
            </a:rPr>
            <a:t>مستقیم</a:t>
          </a:r>
          <a:endParaRPr lang="en-US" sz="2000" kern="1200" dirty="0">
            <a:solidFill>
              <a:schemeClr val="bg1"/>
            </a:solidFill>
            <a:latin typeface="Lalezar" panose="00000500000000000000" pitchFamily="2" charset="-78"/>
            <a:cs typeface="Lalezar" panose="00000500000000000000" pitchFamily="2" charset="-78"/>
          </a:endParaRPr>
        </a:p>
      </dsp:txBody>
      <dsp:txXfrm>
        <a:off x="3973194" y="2491381"/>
        <a:ext cx="3111447" cy="99566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4B370A-A964-45D0-B31B-ECC6C21F48AA}">
      <dsp:nvSpPr>
        <dsp:cNvPr id="0" name=""/>
        <dsp:cNvSpPr/>
      </dsp:nvSpPr>
      <dsp:spPr>
        <a:xfrm>
          <a:off x="1100052" y="992"/>
          <a:ext cx="6657421" cy="6052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b" anchorCtr="0">
          <a:noAutofit/>
        </a:bodyPr>
        <a:lstStyle/>
        <a:p>
          <a:pPr marL="0" lvl="0" indent="0" algn="ctr" defTabSz="10223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2300" kern="1200" dirty="0">
              <a:solidFill>
                <a:srgbClr val="FFFF00"/>
              </a:solidFill>
              <a:latin typeface="Lalezar" panose="00000500000000000000" pitchFamily="2" charset="-78"/>
              <a:cs typeface="Lalezar" panose="00000500000000000000" pitchFamily="2" charset="-78"/>
            </a:rPr>
            <a:t>شرکت های بازار سرمایه</a:t>
          </a:r>
          <a:endParaRPr lang="en-US" sz="2300" kern="1200" dirty="0">
            <a:solidFill>
              <a:srgbClr val="FFFF00"/>
            </a:solidFill>
            <a:latin typeface="Lalezar" panose="00000500000000000000" pitchFamily="2" charset="-78"/>
            <a:cs typeface="Lalezar" panose="00000500000000000000" pitchFamily="2" charset="-78"/>
          </a:endParaRPr>
        </a:p>
      </dsp:txBody>
      <dsp:txXfrm>
        <a:off x="1100052" y="992"/>
        <a:ext cx="6657421" cy="605220"/>
      </dsp:txXfrm>
    </dsp:sp>
    <dsp:sp modelId="{9A52C5C3-538A-44B6-8481-4D2985DAFECE}">
      <dsp:nvSpPr>
        <dsp:cNvPr id="0" name=""/>
        <dsp:cNvSpPr/>
      </dsp:nvSpPr>
      <dsp:spPr>
        <a:xfrm>
          <a:off x="1100052" y="606212"/>
          <a:ext cx="1557836" cy="1232855"/>
        </a:xfrm>
        <a:prstGeom prst="chevron">
          <a:avLst>
            <a:gd name="adj" fmla="val 7061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1D73F8B8-5289-4327-9D65-D97591428B92}">
      <dsp:nvSpPr>
        <dsp:cNvPr id="0" name=""/>
        <dsp:cNvSpPr/>
      </dsp:nvSpPr>
      <dsp:spPr>
        <a:xfrm>
          <a:off x="2035790" y="606212"/>
          <a:ext cx="1557836" cy="1232855"/>
        </a:xfrm>
        <a:prstGeom prst="chevron">
          <a:avLst>
            <a:gd name="adj" fmla="val 70610"/>
          </a:avLst>
        </a:prstGeom>
        <a:solidFill>
          <a:schemeClr val="accent4">
            <a:hueOff val="702166"/>
            <a:satOff val="0"/>
            <a:lumOff val="-2293"/>
            <a:alphaOff val="0"/>
          </a:schemeClr>
        </a:solidFill>
        <a:ln w="25400" cap="flat" cmpd="sng" algn="ctr">
          <a:solidFill>
            <a:schemeClr val="accent4">
              <a:hueOff val="702166"/>
              <a:satOff val="0"/>
              <a:lumOff val="-2293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FA532E3E-1FB5-421C-9E71-F4D0F128378C}">
      <dsp:nvSpPr>
        <dsp:cNvPr id="0" name=""/>
        <dsp:cNvSpPr/>
      </dsp:nvSpPr>
      <dsp:spPr>
        <a:xfrm>
          <a:off x="2972267" y="606212"/>
          <a:ext cx="1557836" cy="1232855"/>
        </a:xfrm>
        <a:prstGeom prst="chevron">
          <a:avLst>
            <a:gd name="adj" fmla="val 70610"/>
          </a:avLst>
        </a:prstGeom>
        <a:solidFill>
          <a:schemeClr val="accent4">
            <a:hueOff val="1404332"/>
            <a:satOff val="0"/>
            <a:lumOff val="-4585"/>
            <a:alphaOff val="0"/>
          </a:schemeClr>
        </a:solidFill>
        <a:ln w="25400" cap="flat" cmpd="sng" algn="ctr">
          <a:solidFill>
            <a:schemeClr val="accent4">
              <a:hueOff val="1404332"/>
              <a:satOff val="0"/>
              <a:lumOff val="-4585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B61C91BC-CC13-4B98-A3E0-29286876BAA6}">
      <dsp:nvSpPr>
        <dsp:cNvPr id="0" name=""/>
        <dsp:cNvSpPr/>
      </dsp:nvSpPr>
      <dsp:spPr>
        <a:xfrm>
          <a:off x="3908005" y="606212"/>
          <a:ext cx="1557836" cy="1232855"/>
        </a:xfrm>
        <a:prstGeom prst="chevron">
          <a:avLst>
            <a:gd name="adj" fmla="val 70610"/>
          </a:avLst>
        </a:prstGeom>
        <a:solidFill>
          <a:schemeClr val="accent4">
            <a:hueOff val="2106497"/>
            <a:satOff val="0"/>
            <a:lumOff val="-6878"/>
            <a:alphaOff val="0"/>
          </a:schemeClr>
        </a:solidFill>
        <a:ln w="25400" cap="flat" cmpd="sng" algn="ctr">
          <a:solidFill>
            <a:schemeClr val="accent4">
              <a:hueOff val="2106497"/>
              <a:satOff val="0"/>
              <a:lumOff val="-6878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19E0D826-2E19-4A18-814F-DE27574C777C}">
      <dsp:nvSpPr>
        <dsp:cNvPr id="0" name=""/>
        <dsp:cNvSpPr/>
      </dsp:nvSpPr>
      <dsp:spPr>
        <a:xfrm>
          <a:off x="4844482" y="606212"/>
          <a:ext cx="1557836" cy="1232855"/>
        </a:xfrm>
        <a:prstGeom prst="chevron">
          <a:avLst>
            <a:gd name="adj" fmla="val 70610"/>
          </a:avLst>
        </a:prstGeom>
        <a:solidFill>
          <a:schemeClr val="accent4">
            <a:hueOff val="2808663"/>
            <a:satOff val="0"/>
            <a:lumOff val="-9170"/>
            <a:alphaOff val="0"/>
          </a:schemeClr>
        </a:solidFill>
        <a:ln w="25400" cap="flat" cmpd="sng" algn="ctr">
          <a:solidFill>
            <a:schemeClr val="accent4">
              <a:hueOff val="2808663"/>
              <a:satOff val="0"/>
              <a:lumOff val="-917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17A761A5-D808-411F-97E1-2DD47ACD3942}">
      <dsp:nvSpPr>
        <dsp:cNvPr id="0" name=""/>
        <dsp:cNvSpPr/>
      </dsp:nvSpPr>
      <dsp:spPr>
        <a:xfrm>
          <a:off x="5780220" y="606212"/>
          <a:ext cx="1557836" cy="1232855"/>
        </a:xfrm>
        <a:prstGeom prst="chevron">
          <a:avLst>
            <a:gd name="adj" fmla="val 70610"/>
          </a:avLst>
        </a:prstGeom>
        <a:solidFill>
          <a:schemeClr val="accent4">
            <a:hueOff val="3510829"/>
            <a:satOff val="0"/>
            <a:lumOff val="-11463"/>
            <a:alphaOff val="0"/>
          </a:schemeClr>
        </a:solidFill>
        <a:ln w="25400" cap="flat" cmpd="sng" algn="ctr">
          <a:solidFill>
            <a:schemeClr val="accent4">
              <a:hueOff val="3510829"/>
              <a:satOff val="0"/>
              <a:lumOff val="-11463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8CC6A710-AD91-47C6-B027-5309749280B8}">
      <dsp:nvSpPr>
        <dsp:cNvPr id="0" name=""/>
        <dsp:cNvSpPr/>
      </dsp:nvSpPr>
      <dsp:spPr>
        <a:xfrm>
          <a:off x="6716697" y="606212"/>
          <a:ext cx="1557836" cy="1232855"/>
        </a:xfrm>
        <a:prstGeom prst="chevron">
          <a:avLst>
            <a:gd name="adj" fmla="val 70610"/>
          </a:avLst>
        </a:prstGeom>
        <a:solidFill>
          <a:schemeClr val="accent4">
            <a:hueOff val="4212995"/>
            <a:satOff val="0"/>
            <a:lumOff val="-13756"/>
            <a:alphaOff val="0"/>
          </a:schemeClr>
        </a:solidFill>
        <a:ln w="25400" cap="flat" cmpd="sng" algn="ctr">
          <a:solidFill>
            <a:schemeClr val="accent4">
              <a:hueOff val="4212995"/>
              <a:satOff val="0"/>
              <a:lumOff val="-13756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EE2AB6ED-A560-450F-80EF-C4C0B23C2E3F}">
      <dsp:nvSpPr>
        <dsp:cNvPr id="0" name=""/>
        <dsp:cNvSpPr/>
      </dsp:nvSpPr>
      <dsp:spPr>
        <a:xfrm>
          <a:off x="1100052" y="729498"/>
          <a:ext cx="6743968" cy="98628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100" b="1" kern="1200" dirty="0">
              <a:latin typeface="Arial" panose="020B0604020202020204" pitchFamily="34" charset="0"/>
              <a:cs typeface="B Traffic" panose="00000400000000000000" pitchFamily="2" charset="-78"/>
            </a:rPr>
            <a:t>تعداد شرکتهای پذیرفته شده در بازار سرمایه طی 40 سال  اخیر رشد چشمگیری داشته و  در سال 1356 تعداد 105 شرکت پذیر فته شده در بورس داشتیم که این رقم در انتهای دی ماه سال جاری به 594 شرکت پذیرفته شده رسیده است.</a:t>
          </a:r>
        </a:p>
        <a:p>
          <a:pPr marL="0" lvl="0" indent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100" b="1" kern="1200" dirty="0">
              <a:latin typeface="Arial" panose="020B0604020202020204" pitchFamily="34" charset="0"/>
              <a:cs typeface="B Traffic" panose="00000400000000000000" pitchFamily="2" charset="-78"/>
              <a:sym typeface="Wingdings" panose="05000000000000000000" pitchFamily="2" charset="2"/>
            </a:rPr>
            <a:t> </a:t>
          </a:r>
          <a:r>
            <a:rPr lang="fa-IR" sz="1100" b="1" kern="1200" dirty="0">
              <a:latin typeface="Arial" panose="020B0604020202020204" pitchFamily="34" charset="0"/>
              <a:cs typeface="B Traffic" panose="00000400000000000000" pitchFamily="2" charset="-78"/>
            </a:rPr>
            <a:t>استقبال از شفافیت در افشای اطلاعات در بازار بورس</a:t>
          </a:r>
          <a:r>
            <a:rPr lang="fa-IR" sz="1100" b="1" kern="1200" dirty="0">
              <a:latin typeface="Arial" panose="020B0604020202020204" pitchFamily="34" charset="0"/>
              <a:cs typeface="B Traffic" panose="00000400000000000000" pitchFamily="2" charset="-78"/>
              <a:sym typeface="Wingdings" panose="05000000000000000000" pitchFamily="2" charset="2"/>
            </a:rPr>
            <a:t></a:t>
          </a:r>
          <a:endParaRPr lang="en-US" sz="1100" kern="1200" dirty="0"/>
        </a:p>
      </dsp:txBody>
      <dsp:txXfrm>
        <a:off x="1100052" y="729498"/>
        <a:ext cx="6743968" cy="986284"/>
      </dsp:txXfrm>
    </dsp:sp>
    <dsp:sp modelId="{D1104FE5-1E94-4202-AAF5-1948160D9F8F}">
      <dsp:nvSpPr>
        <dsp:cNvPr id="0" name=""/>
        <dsp:cNvSpPr/>
      </dsp:nvSpPr>
      <dsp:spPr>
        <a:xfrm>
          <a:off x="1100052" y="1898045"/>
          <a:ext cx="6657421" cy="6052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b" anchorCtr="0">
          <a:noAutofit/>
        </a:bodyPr>
        <a:lstStyle/>
        <a:p>
          <a:pPr marL="0" lvl="0" indent="0" algn="ctr" defTabSz="10223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2300" kern="1200" dirty="0">
              <a:solidFill>
                <a:srgbClr val="92D050"/>
              </a:solidFill>
              <a:latin typeface="Lalezar" panose="00000500000000000000" pitchFamily="2" charset="-78"/>
              <a:cs typeface="Lalezar" panose="00000500000000000000" pitchFamily="2" charset="-78"/>
            </a:rPr>
            <a:t>تعداد سهامداران</a:t>
          </a:r>
          <a:endParaRPr lang="en-US" sz="2300" kern="1200" dirty="0">
            <a:solidFill>
              <a:srgbClr val="92D050"/>
            </a:solidFill>
            <a:latin typeface="Lalezar" panose="00000500000000000000" pitchFamily="2" charset="-78"/>
            <a:cs typeface="Lalezar" panose="00000500000000000000" pitchFamily="2" charset="-78"/>
          </a:endParaRPr>
        </a:p>
      </dsp:txBody>
      <dsp:txXfrm>
        <a:off x="1100052" y="1898045"/>
        <a:ext cx="6657421" cy="605220"/>
      </dsp:txXfrm>
    </dsp:sp>
    <dsp:sp modelId="{FBCDDF75-373E-41BD-B7B6-2C941BDD0D19}">
      <dsp:nvSpPr>
        <dsp:cNvPr id="0" name=""/>
        <dsp:cNvSpPr/>
      </dsp:nvSpPr>
      <dsp:spPr>
        <a:xfrm>
          <a:off x="1100052" y="2503265"/>
          <a:ext cx="1557836" cy="1232855"/>
        </a:xfrm>
        <a:prstGeom prst="chevron">
          <a:avLst>
            <a:gd name="adj" fmla="val 70610"/>
          </a:avLst>
        </a:prstGeom>
        <a:solidFill>
          <a:schemeClr val="accent4">
            <a:hueOff val="4915161"/>
            <a:satOff val="0"/>
            <a:lumOff val="-16048"/>
            <a:alphaOff val="0"/>
          </a:schemeClr>
        </a:solidFill>
        <a:ln w="25400" cap="flat" cmpd="sng" algn="ctr">
          <a:solidFill>
            <a:schemeClr val="accent4">
              <a:hueOff val="4915161"/>
              <a:satOff val="0"/>
              <a:lumOff val="-16048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9373028D-8D8A-4FA0-9918-1B28AEBE36E2}">
      <dsp:nvSpPr>
        <dsp:cNvPr id="0" name=""/>
        <dsp:cNvSpPr/>
      </dsp:nvSpPr>
      <dsp:spPr>
        <a:xfrm>
          <a:off x="2035790" y="2503265"/>
          <a:ext cx="1557836" cy="1232855"/>
        </a:xfrm>
        <a:prstGeom prst="chevron">
          <a:avLst>
            <a:gd name="adj" fmla="val 70610"/>
          </a:avLst>
        </a:prstGeom>
        <a:solidFill>
          <a:schemeClr val="accent4">
            <a:hueOff val="5617327"/>
            <a:satOff val="0"/>
            <a:lumOff val="-18341"/>
            <a:alphaOff val="0"/>
          </a:schemeClr>
        </a:solidFill>
        <a:ln w="25400" cap="flat" cmpd="sng" algn="ctr">
          <a:solidFill>
            <a:schemeClr val="accent4">
              <a:hueOff val="5617327"/>
              <a:satOff val="0"/>
              <a:lumOff val="-18341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2519860A-2635-4471-B912-FD7B3D6055C0}">
      <dsp:nvSpPr>
        <dsp:cNvPr id="0" name=""/>
        <dsp:cNvSpPr/>
      </dsp:nvSpPr>
      <dsp:spPr>
        <a:xfrm>
          <a:off x="2972267" y="2503265"/>
          <a:ext cx="1557836" cy="1232855"/>
        </a:xfrm>
        <a:prstGeom prst="chevron">
          <a:avLst>
            <a:gd name="adj" fmla="val 70610"/>
          </a:avLst>
        </a:prstGeom>
        <a:solidFill>
          <a:schemeClr val="accent4">
            <a:hueOff val="6319492"/>
            <a:satOff val="0"/>
            <a:lumOff val="-20634"/>
            <a:alphaOff val="0"/>
          </a:schemeClr>
        </a:solidFill>
        <a:ln w="25400" cap="flat" cmpd="sng" algn="ctr">
          <a:solidFill>
            <a:schemeClr val="accent4">
              <a:hueOff val="6319492"/>
              <a:satOff val="0"/>
              <a:lumOff val="-20634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9E5AF2A6-A9FD-4A74-AA52-B6F4969144BD}">
      <dsp:nvSpPr>
        <dsp:cNvPr id="0" name=""/>
        <dsp:cNvSpPr/>
      </dsp:nvSpPr>
      <dsp:spPr>
        <a:xfrm>
          <a:off x="3908005" y="2503265"/>
          <a:ext cx="1557836" cy="1232855"/>
        </a:xfrm>
        <a:prstGeom prst="chevron">
          <a:avLst>
            <a:gd name="adj" fmla="val 70610"/>
          </a:avLst>
        </a:prstGeom>
        <a:solidFill>
          <a:schemeClr val="accent4">
            <a:hueOff val="7021658"/>
            <a:satOff val="0"/>
            <a:lumOff val="-22926"/>
            <a:alphaOff val="0"/>
          </a:schemeClr>
        </a:solidFill>
        <a:ln w="25400" cap="flat" cmpd="sng" algn="ctr">
          <a:solidFill>
            <a:schemeClr val="accent4">
              <a:hueOff val="7021658"/>
              <a:satOff val="0"/>
              <a:lumOff val="-22926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9BE027BE-F8E7-49FD-8E70-8E57FC5CB104}">
      <dsp:nvSpPr>
        <dsp:cNvPr id="0" name=""/>
        <dsp:cNvSpPr/>
      </dsp:nvSpPr>
      <dsp:spPr>
        <a:xfrm>
          <a:off x="4844482" y="2503265"/>
          <a:ext cx="1557836" cy="1232855"/>
        </a:xfrm>
        <a:prstGeom prst="chevron">
          <a:avLst>
            <a:gd name="adj" fmla="val 70610"/>
          </a:avLst>
        </a:prstGeom>
        <a:solidFill>
          <a:schemeClr val="accent4">
            <a:hueOff val="7723824"/>
            <a:satOff val="0"/>
            <a:lumOff val="-25219"/>
            <a:alphaOff val="0"/>
          </a:schemeClr>
        </a:solidFill>
        <a:ln w="25400" cap="flat" cmpd="sng" algn="ctr">
          <a:solidFill>
            <a:schemeClr val="accent4">
              <a:hueOff val="7723824"/>
              <a:satOff val="0"/>
              <a:lumOff val="-25219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08B8FCF5-9EE8-45C9-9416-7ED0FA107C3C}">
      <dsp:nvSpPr>
        <dsp:cNvPr id="0" name=""/>
        <dsp:cNvSpPr/>
      </dsp:nvSpPr>
      <dsp:spPr>
        <a:xfrm>
          <a:off x="5780220" y="2503265"/>
          <a:ext cx="1557836" cy="1232855"/>
        </a:xfrm>
        <a:prstGeom prst="chevron">
          <a:avLst>
            <a:gd name="adj" fmla="val 70610"/>
          </a:avLst>
        </a:prstGeom>
        <a:solidFill>
          <a:schemeClr val="accent4">
            <a:hueOff val="8425990"/>
            <a:satOff val="0"/>
            <a:lumOff val="-27511"/>
            <a:alphaOff val="0"/>
          </a:schemeClr>
        </a:solidFill>
        <a:ln w="25400" cap="flat" cmpd="sng" algn="ctr">
          <a:solidFill>
            <a:schemeClr val="accent4">
              <a:hueOff val="8425990"/>
              <a:satOff val="0"/>
              <a:lumOff val="-27511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0B00F911-072B-4A12-8165-DDE5D14C2113}">
      <dsp:nvSpPr>
        <dsp:cNvPr id="0" name=""/>
        <dsp:cNvSpPr/>
      </dsp:nvSpPr>
      <dsp:spPr>
        <a:xfrm>
          <a:off x="6716697" y="2503265"/>
          <a:ext cx="1557836" cy="1232855"/>
        </a:xfrm>
        <a:prstGeom prst="chevron">
          <a:avLst>
            <a:gd name="adj" fmla="val 70610"/>
          </a:avLst>
        </a:prstGeom>
        <a:solidFill>
          <a:schemeClr val="accent4">
            <a:hueOff val="9128156"/>
            <a:satOff val="0"/>
            <a:lumOff val="-29804"/>
            <a:alphaOff val="0"/>
          </a:schemeClr>
        </a:solidFill>
        <a:ln w="25400" cap="flat" cmpd="sng" algn="ctr">
          <a:solidFill>
            <a:schemeClr val="accent4">
              <a:hueOff val="9128156"/>
              <a:satOff val="0"/>
              <a:lumOff val="-29804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6CD59948-0F7D-44C3-8B65-19F5E6049028}">
      <dsp:nvSpPr>
        <dsp:cNvPr id="0" name=""/>
        <dsp:cNvSpPr/>
      </dsp:nvSpPr>
      <dsp:spPr>
        <a:xfrm>
          <a:off x="1100052" y="2626550"/>
          <a:ext cx="6743968" cy="98628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9128156"/>
              <a:satOff val="0"/>
              <a:lumOff val="-2980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100" b="1" kern="1200" dirty="0">
              <a:latin typeface="Arial" panose="020B0604020202020204" pitchFamily="34" charset="0"/>
              <a:cs typeface="B Traffic" panose="00000400000000000000" pitchFamily="2" charset="-78"/>
            </a:rPr>
            <a:t>تعداد سهامداران نسبت به جمعیت کشور 13 درصد است و این رقم نیز حاکی از استقبال عموم مردم برای دریافت کد سهامداری و مشارکت در سرمایه گذاری به ویژه بخش مولد بوده است </a:t>
          </a:r>
          <a:r>
            <a:rPr lang="fa-IR" sz="1100" b="1" kern="1200" dirty="0">
              <a:latin typeface="Arial" panose="020B0604020202020204" pitchFamily="34" charset="0"/>
              <a:cs typeface="B Traffic" panose="00000400000000000000" pitchFamily="2" charset="-78"/>
              <a:sym typeface="Wingdings" panose="05000000000000000000" pitchFamily="2" charset="2"/>
            </a:rPr>
            <a:t></a:t>
          </a:r>
          <a:endParaRPr lang="en-US" sz="1100" kern="1200" dirty="0"/>
        </a:p>
      </dsp:txBody>
      <dsp:txXfrm>
        <a:off x="1100052" y="2626550"/>
        <a:ext cx="6743968" cy="98628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arrow1">
  <dgm:title val=""/>
  <dgm:desc val=""/>
  <dgm:catLst>
    <dgm:cat type="relationship" pri="7000"/>
    <dgm:cat type="process" pri="3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axis="ch" ptType="node" func="cnt" op="equ" val="2">
        <dgm:choose name="Name2">
          <dgm:if name="Name3" func="var" arg="dir" op="equ" val="norm">
            <dgm:alg type="cycle">
              <dgm:param type="rotPath" val="alongPath"/>
              <dgm:param type="stAng" val="270"/>
            </dgm:alg>
          </dgm:if>
          <dgm:else name="Name4">
            <dgm:alg type="cycle">
              <dgm:param type="rotPath" val="alongPath"/>
              <dgm:param type="stAng" val="90"/>
              <dgm:param type="spanAng" val="-360"/>
            </dgm:alg>
          </dgm:else>
        </dgm:choose>
      </dgm:if>
      <dgm:else name="Name5">
        <dgm:choose name="Name6">
          <dgm:if name="Name7" func="var" arg="dir" op="equ" val="norm">
            <dgm:alg type="cycle">
              <dgm:param type="rotPath" val="alongPath"/>
            </dgm:alg>
          </dgm:if>
          <dgm:else name="Name8">
            <dgm:alg type="cycle">
              <dgm:param type="rotPath" val="alongPath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2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0.1"/>
          <dgm:constr type="diam" refType="w" refFor="ch" refPtType="node" fact="1.1"/>
        </dgm:constrLst>
      </dgm:if>
      <dgm:if name="Name11" axis="ch" ptType="node" func="cnt" op="equ" val="5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24"/>
        </dgm:constrLst>
      </dgm:if>
      <dgm:if name="Name12" axis="ch" ptType="node" func="cnt" op="equ" val="6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2"/>
        </dgm:constrLst>
      </dgm:if>
      <dgm:if name="Name13" axis="ch" ptType="node" func="cnt" op="equ" val="8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15"/>
        </dgm:constrLst>
      </dgm:if>
      <dgm:if name="Name14" axis="ch" ptType="node" func="cnt" op="equ" val="10">
        <dgm:constrLst>
          <dgm:constr type="primFontSz" for="ch" ptType="node" op="lte" val="65"/>
          <dgm:constr type="w" for="ch" ptType="node" refType="w"/>
          <dgm:constr type="h" for="ch" ptType="node" refType="w" refFor="ch" refPtType="node"/>
          <dgm:constr type="sibSp" refType="w" refFor="ch" refPtType="node" fact="-0.24"/>
        </dgm:constrLst>
      </dgm:if>
      <dgm:else name="Name15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35"/>
        </dgm:constrLst>
      </dgm:else>
    </dgm:choose>
    <dgm:ruleLst/>
    <dgm:forEach name="Name16" axis="ch" ptType="node">
      <dgm:layoutNode name="arrow">
        <dgm:varLst>
          <dgm:bulletEnabled val="1"/>
        </dgm:varLst>
        <dgm:alg type="tx"/>
        <dgm:shape xmlns:r="http://schemas.openxmlformats.org/officeDocument/2006/relationships" type="upArrow" r:blip="">
          <dgm:adjLst>
            <dgm:adj idx="2" val="0.35"/>
          </dgm:adjLst>
        </dgm:shape>
        <dgm:presOf axis="desOrSelf" ptType="node"/>
        <dgm:constrLst/>
        <dgm:ruleLst>
          <dgm:rule type="primFontSz" val="5" fact="NaN" max="NaN"/>
        </dgm:ruleLst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9/3/layout/StepUpProcess">
  <dgm:title val=""/>
  <dgm:desc val=""/>
  <dgm:catLst>
    <dgm:cat type="process" pri="13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b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b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onstrLst>
      <dgm:constr type="alignOff" forName="rootnode" val="1"/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-0.765"/>
      <dgm:constr type="w" for="ch" forName="sibTrans" refType="w" fact="0.103"/>
      <dgm:constr type="h" for="ch" forName="sibTrans" refType="h" fact="0.103"/>
    </dgm:constrLst>
    <dgm:forEach name="nodesForEach" axis="ch" ptType="node">
      <dgm:layoutNode name="composite">
        <dgm:alg type="composite">
          <dgm:param type="ar" val="0.86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LShape" refType="w" fact="0"/>
              <dgm:constr type="t" for="ch" forName="LShape" refType="h" fact="0.2347"/>
              <dgm:constr type="w" for="ch" forName="LShape" refType="w" fact="0.998"/>
              <dgm:constr type="h" for="ch" forName="LShape" refType="h" fact="0.5164"/>
              <dgm:constr type="r" for="ch" forName="ParentText" refType="w"/>
              <dgm:constr type="t" for="ch" forName="ParentText" refType="h" fact="0.32"/>
              <dgm:constr type="w" for="ch" forName="ParentText" refType="w" fact="0.901"/>
              <dgm:constr type="h" for="ch" forName="ParentText" refType="h" fact="0.68"/>
              <dgm:constr type="l" for="ch" forName="Triangle" refType="w" fact="0.83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if>
          <dgm:else name="Name5">
            <dgm:constrLst>
              <dgm:constr type="l" for="ch" forName="LShape" refType="w" fact="0.002"/>
              <dgm:constr type="t" for="ch" forName="LShape" refType="h" fact="0.2347"/>
              <dgm:constr type="w" for="ch" forName="LShape" refType="w"/>
              <dgm:constr type="h" for="ch" forName="LShape" refType="h" fact="0.5164"/>
              <dgm:constr type="l" for="ch" forName="ParentText" refType="w" fact="0"/>
              <dgm:constr type="t" for="ch" forName="ParentText" refType="h" fact="0.32"/>
              <dgm:constr type="w" for="ch" forName="ParentText" refType="w" fact="0.902"/>
              <dgm:constr type="h" for="ch" forName="ParentText" refType="h" fact="0.68"/>
              <dgm:constr type="l" for="ch" forName="Triangle" refType="w" fact="0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else>
        </dgm:choose>
        <dgm:layoutNode name="LShape" styleLbl="alignNode1">
          <dgm:alg type="sp"/>
          <dgm:choose name="Name6">
            <dgm:if name="Name7" func="var" arg="dir" op="equ" val="norm">
              <dgm:shape xmlns:r="http://schemas.openxmlformats.org/officeDocument/2006/relationships" rot="90" type="corner" r:blip="">
                <dgm:adjLst>
                  <dgm:adj idx="1" val="0.1612"/>
                  <dgm:adj idx="2" val="0.1611"/>
                </dgm:adjLst>
              </dgm:shape>
            </dgm:if>
            <dgm:else name="Name8">
              <dgm:shape xmlns:r="http://schemas.openxmlformats.org/officeDocument/2006/relationships" rot="180" type="corner" r:blip="">
                <dgm:adjLst>
                  <dgm:adj idx="1" val="0.1612"/>
                  <dgm:adj idx="2" val="0.1611"/>
                </dgm:adjLst>
              </dgm:shape>
            </dgm:else>
          </dgm:choose>
          <dgm:presOf/>
        </dgm:layoutNode>
        <dgm:layoutNode name="ParentTex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9">
          <dgm:if name="Name10" axis="followSib" ptType="node" func="cnt" op="gte" val="1">
            <dgm:layoutNode name="Triangle" styleLbl="alignNode1">
              <dgm:alg type="sp"/>
              <dgm:choose name="Name11">
                <dgm:if name="Name12" func="var" arg="dir" op="equ" val="norm">
                  <dgm:shape xmlns:r="http://schemas.openxmlformats.org/officeDocument/2006/relationships" type="triangle" r:blip="">
                    <dgm:adjLst>
                      <dgm:adj idx="1" val="1"/>
                    </dgm:adjLst>
                  </dgm:shape>
                </dgm:if>
                <dgm:else name="Name13">
                  <dgm:shape xmlns:r="http://schemas.openxmlformats.org/officeDocument/2006/relationships" rot="90" type="triangle" r:blip="">
                    <dgm:adjLst>
                      <dgm:adj idx="1" val="1"/>
                    </dgm:adjLst>
                  </dgm:shape>
                </dgm:else>
              </dgm:choose>
              <dgm:presOf/>
            </dgm:layoutNode>
          </dgm:if>
          <dgm:else name="Name14"/>
        </dgm:choose>
      </dgm:layoutNode>
      <dgm:forEach name="sibTransForEach" axis="followSib" ptType="sibTrans" cnt="1">
        <dgm:layoutNode name="sibTrans">
          <dgm:alg type="composite">
            <dgm:param type="ar" val="0.861"/>
          </dgm:alg>
          <dgm:constrLst>
            <dgm:constr type="w" for="ch" forName="space" refType="w"/>
            <dgm:constr type="h" for="ch" forName="space" refType="w"/>
          </dgm:constrLst>
          <dgm:layoutNode name="space" styleLbl="alignNode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HalfCircleOrganizationChart">
  <dgm:title val=""/>
  <dgm:desc val=""/>
  <dgm:catLst>
    <dgm:cat type="hierarchy" pri="1500"/>
  </dgm:catLst>
  <dgm:samp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Name0">
    <dgm:varLst>
      <dgm:orgChart val="1"/>
      <dgm:chPref val="1"/>
      <dgm:dir/>
      <dgm:animOne val="branch"/>
      <dgm:animLvl val="lvl"/>
      <dgm:resizeHandles/>
    </dgm:varLst>
    <dgm:choose name="Name1">
      <dgm:if name="Name2" func="var" arg="dir" op="equ" val="norm">
        <dgm:alg type="hierChild">
          <dgm:param type="linDir" val="fromL"/>
        </dgm:alg>
      </dgm:if>
      <dgm:else name="Name3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2" refType="w" fact="10"/>
      <dgm:constr type="h" for="des" forName="rootComposite2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forEach name="Name4" axis="ch">
      <dgm:forEach name="Name5" axis="self" ptType="node">
        <dgm:layoutNode name="hierRoot1">
          <dgm:varLst>
            <dgm:hierBranch val="init"/>
          </dgm:varLst>
          <dgm:choose name="Name6">
            <dgm:if name="Name7" func="var" arg="hierBranch" op="equ" val="l">
              <dgm:alg type="hierRoot">
                <dgm:param type="hierAlign" val="tR"/>
              </dgm:alg>
              <dgm:constrLst>
                <dgm:constr type="alignOff" val="0.65"/>
              </dgm:constrLst>
            </dgm:if>
            <dgm:if name="Name8" func="var" arg="hierBranch" op="equ" val="r">
              <dgm:alg type="hierRoot">
                <dgm:param type="hierAlign" val="tL"/>
              </dgm:alg>
              <dgm:constrLst>
                <dgm:constr type="alignOff" val="0.65"/>
              </dgm:constrLst>
            </dgm:if>
            <dgm:if name="Name9" func="var" arg="hierBranch" op="equ" val="hang">
              <dgm:alg type="hierRoot"/>
              <dgm:constrLst>
                <dgm:constr type="alignOff" val="0.65"/>
              </dgm:constrLst>
            </dgm:if>
            <dgm:else name="Name10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1">
              <dgm:if name="Name12" func="var" arg="hierBranch" op="equ" val="init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3" func="var" arg="hierBranch" op="equ" val="l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4" func="var" arg="hierBranch" op="equ" val="r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else name="Name15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else>
            </dgm:choose>
            <dgm:layoutNode name="rootText1" styleLbl="alignAcc1">
              <dgm:varLst>
                <dgm:chPref val="3"/>
              </dgm:varLst>
              <dgm:alg type="tx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top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-140"/>
                  <dgm:adj idx="2" val="-40"/>
                </dgm:adjLst>
              </dgm:shape>
              <dgm:presOf/>
            </dgm:layoutNode>
            <dgm:layoutNode name="bottom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40"/>
                  <dgm:adj idx="2" val="140"/>
                </dgm:adjLst>
              </dgm:shape>
              <dgm:presOf/>
            </dgm:layoutNode>
            <dgm:layoutNode name="topConnNode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</dgm:layoutNode>
          </dgm:layoutNode>
          <dgm:layoutNode name="hierChild2">
            <dgm:choose name="Name16">
              <dgm:if name="Name17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18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19" func="var" arg="hierBranch" op="equ" val="hang">
                <dgm:choose name="Name20">
                  <dgm:if name="Name21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2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3">
                <dgm:choose name="Name24">
                  <dgm:if name="Name25" func="var" arg="dir" op="equ" val="norm">
                    <dgm:alg type="hierChild"/>
                  </dgm:if>
                  <dgm:else name="Name26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a" axis="ch" ptType="nonAsst">
              <dgm:forEach name="Name27" axis="precedSib" ptType="parTrans" st="-1" cnt="1">
                <dgm:layoutNode name="Name28">
                  <dgm:choose name="Name29">
                    <dgm:if name="Name30" func="var" arg="hierBranch" op="equ" val="std">
                      <dgm:choose name="Name31">
                        <dgm:if name="Name32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1"/>
                            <dgm:param type="dstNode" val="topArc2"/>
                          </dgm:alg>
                        </dgm:if>
                        <dgm:if name="Name33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3"/>
                            <dgm:param type="dstNode" val="topArc2"/>
                          </dgm:alg>
                        </dgm:if>
                        <dgm:else name="Name3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2"/>
                            <dgm:param type="dstNode" val="topArc2"/>
                          </dgm:alg>
                        </dgm:else>
                      </dgm:choose>
                    </dgm:if>
                    <dgm:if name="Name35" func="var" arg="hierBranch" op="equ" val="init">
                      <dgm:choose name="Name36">
                        <dgm:if name="Name37" axis="self" func="depth" op="lte" val="2">
                          <dgm:choose name="Name38">
                            <dgm:if name="Name39" axis="self" func="depth" op="lte" val="2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1"/>
                                <dgm:param type="dstNode" val="topArc2"/>
                              </dgm:alg>
                            </dgm:if>
                            <dgm:if name="Name40" axis="par" ptType="asst" func="cnt" op="equ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3"/>
                                <dgm:param type="dstNode" val="topArc2"/>
                              </dgm:alg>
                            </dgm:if>
                            <dgm:else name="Name4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2"/>
                                <dgm:param type="dstNode" val="topArc2"/>
                              </dgm:alg>
                            </dgm:else>
                          </dgm:choose>
                        </dgm:if>
                        <dgm:else name="Name42">
                          <dgm:choose name="Name43">
                            <dgm:if name="Name44" axis="par des" func="maxDepth" op="lte" val="1">
                              <dgm:choose name="Name45">
                                <dgm:if name="Name46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1"/>
                                    <dgm:param type="dstNode" val="topConnNode2"/>
                                  </dgm:alg>
                                </dgm:if>
                                <dgm:if name="Name47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3"/>
                                    <dgm:param type="dstNode" val="topConnNode2"/>
                                  </dgm:alg>
                                </dgm:if>
                                <dgm:else name="Name48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2"/>
                                    <dgm:param type="dstNode" val="topConnNode2"/>
                                  </dgm:alg>
                                </dgm:else>
                              </dgm:choose>
                            </dgm:if>
                            <dgm:else name="Name49">
                              <dgm:choose name="Name50">
                                <dgm:if name="Name51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1"/>
                                    <dgm:param type="dstNode" val="topArc2"/>
                                  </dgm:alg>
                                </dgm:if>
                                <dgm:if name="Name52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3"/>
                                    <dgm:param type="dstNode" val="topArc2"/>
                                  </dgm:alg>
                                </dgm:if>
                                <dgm:else name="Name53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2"/>
                                    <dgm:param type="dstNode" val="topArc2"/>
                                  </dgm:alg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54">
                      <dgm:choose name="Name55">
                        <dgm:if name="Name56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1"/>
                            <dgm:param type="dstNode" val="topConnNode2"/>
                          </dgm:alg>
                        </dgm:if>
                        <dgm:if name="Name57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3"/>
                            <dgm:param type="dstNode" val="topConnNode2"/>
                          </dgm:alg>
                        </dgm:if>
                        <dgm:else name="Name58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2"/>
                            <dgm:param type="dstNode" val="topConnNode2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2">
                <dgm:varLst>
                  <dgm:hierBranch val="init"/>
                </dgm:varLst>
                <dgm:choose name="Name59">
                  <dgm:if name="Name60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1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2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3" func="var" arg="hierBranch" op="equ" val="init">
                    <dgm:choose name="Name64">
                      <dgm:if name="Name65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6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layoutNode name="rootComposite2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8">
                    <dgm:if name="Name69" func="var" arg="hierBranch" op="equ" val="init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0" func="var" arg="hierBranch" op="equ" val="l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1" func="var" arg="hierBranch" op="equ" val="r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else name="Name72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else>
                  </dgm:choose>
                  <dgm:layoutNode name="rootText2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2" moveWith="rootText2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4">
                  <dgm:choose name="Name73">
                    <dgm:if name="Name7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6" func="var" arg="hierBranch" op="equ" val="hang">
                      <dgm:choose name="Name77">
                        <dgm:if name="Name7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80" func="var" arg="hierBranch" op="equ" val="std">
                      <dgm:choose name="Name81">
                        <dgm:if name="Name82" func="var" arg="dir" op="equ" val="norm">
                          <dgm:alg type="hierChild"/>
                        </dgm:if>
                        <dgm:else name="Name8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4" func="var" arg="hierBranch" op="equ" val="init">
                      <dgm:choose name="Name85">
                        <dgm:if name="Name8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87">
                          <dgm:choose name="Name88">
                            <dgm:if name="Name89" func="var" arg="dir" op="equ" val="norm">
                              <dgm:alg type="hierChild"/>
                            </dgm:if>
                            <dgm:else name="Name9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91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2" ref="rep2a"/>
                </dgm:layoutNode>
                <dgm:layoutNode name="hierChild5">
                  <dgm:choose name="Name93">
                    <dgm:if name="Name9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6" ref="rep2b"/>
                </dgm:layoutNode>
              </dgm:layoutNode>
            </dgm:forEach>
          </dgm:layoutNode>
          <dgm:layoutNode name="hierChild3">
            <dgm:choose name="Name97">
              <dgm:if name="Name9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b" axis="ch" ptType="asst">
              <dgm:forEach name="Name100" axis="precedSib" ptType="parTrans" st="-1" cnt="1">
                <dgm:layoutNode name="Name101">
                  <dgm:choose name="Name102">
                    <dgm:if name="Name103" axis="self" func="depth" op="lte" val="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1"/>
                        <dgm:param type="dstNode" val="topConnNode3"/>
                      </dgm:alg>
                    </dgm:if>
                    <dgm:if name="Name104" axis="par" ptType="asst" func="cnt" op="equ" val="1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3"/>
                        <dgm:param type="dstNode" val="topConnNode3"/>
                      </dgm:alg>
                    </dgm:if>
                    <dgm:else name="Name10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2"/>
                        <dgm:param type="dstNode" val="topConnNode3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3">
                <dgm:varLst>
                  <dgm:hierBranch val="init"/>
                </dgm:varLst>
                <dgm:choose name="Name106">
                  <dgm:if name="Name107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8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9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0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1" func="var" arg="hierBranch" op="equ" val="init">
                    <dgm:choose name="Name112">
                      <dgm:if name="Name113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14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15"/>
                </dgm:choose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16">
                    <dgm:if name="Name117" func="var" arg="hierBranch" op="equ" val="init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8" func="var" arg="hierBranch" op="equ" val="l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9" func="var" arg="hierBranch" op="equ" val="r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else name="Name120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else>
                  </dgm:choose>
                  <dgm:layoutNode name="rootText3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3" moveWith="rootText3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6">
                  <dgm:choose name="Name121">
                    <dgm:if name="Name12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24" func="var" arg="hierBranch" op="equ" val="hang">
                      <dgm:choose name="Name125">
                        <dgm:if name="Name12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2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28" func="var" arg="hierBranch" op="equ" val="std">
                      <dgm:choose name="Name129">
                        <dgm:if name="Name130" func="var" arg="dir" op="equ" val="norm">
                          <dgm:alg type="hierChild"/>
                        </dgm:if>
                        <dgm:else name="Name13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2" func="var" arg="hierBranch" op="equ" val="init">
                      <dgm:choose name="Name133">
                        <dgm:if name="Name134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35">
                          <dgm:alg type="hierChild"/>
                        </dgm:else>
                      </dgm:choose>
                    </dgm:if>
                    <dgm:else name="Name136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37" ref="rep2a"/>
                </dgm:layoutNode>
                <dgm:layoutNode name="hierChild7">
                  <dgm:choose name="Name138">
                    <dgm:if name="Name13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41" ref="rep2b"/>
                </dgm:layoutNode>
              </dgm:layoutNode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VerticalAccentList">
  <dgm:title val=""/>
  <dgm:desc val=""/>
  <dgm:catLst>
    <dgm:cat type="list" pri="16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clrData>
  <dgm:layoutNode name="Name0">
    <dgm:varLst>
      <dgm:chMax/>
      <dgm:chPref/>
      <dgm:dir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text" refType="primFontSz" refFor="des" refForName="childtext" op="gte"/>
      <dgm:constr type="w" for="ch" forName="composite" refType="w"/>
      <dgm:constr type="h" for="ch" forName="composite" refType="h"/>
      <dgm:constr type="w" for="ch" forName="parallelogramComposite" refType="w"/>
      <dgm:constr type="h" for="ch" forName="parallelogramComposite" refType="h"/>
      <dgm:constr type="w" for="ch" forName="parenttextcomposite" refType="w" fact="0.9"/>
      <dgm:constr type="h" for="ch" forName="parenttextcomposite" refType="h" fact="0.6"/>
      <dgm:constr type="h" for="ch" forName="sibTrans" refType="h" refFor="ch" refForName="composite" op="equ" fact="0.02"/>
      <dgm:constr type="h" for="ch" forName="sibTrans" op="equ"/>
    </dgm:constrLst>
    <dgm:forEach name="nodesForEach" axis="ch" ptType="node">
      <dgm:layoutNode name="parenttextcomposite">
        <dgm:alg type="composite">
          <dgm:param type="ar" val="11"/>
        </dgm:alg>
        <dgm:shape xmlns:r="http://schemas.openxmlformats.org/officeDocument/2006/relationships" r:blip="">
          <dgm:adjLst/>
        </dgm:shape>
        <dgm:constrLst>
          <dgm:constr type="h" for="ch" forName="parenttext" refType="h"/>
          <dgm:constr type="w" for="ch" forName="parenttext" refType="w"/>
        </dgm:constrLst>
        <dgm:layoutNode name="parenttext" styleLbl="revTx">
          <dgm:varLst>
            <dgm:chMax/>
            <dgm:chPref val="2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</dgm:alg>
            </dgm:if>
            <dgm:else name="Name6">
              <dgm:alg type="tx">
                <dgm:param type="parTxLTRAlign" val="r"/>
                <dgm:param type="txAnchorVert" val="b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choose name="Name7">
        <dgm:if name="Name8" axis="ch" ptType="node" func="cnt" op="gte" val="1">
          <dgm:layoutNode name="composite">
            <dgm:alg type="composite">
              <dgm:param type="ar" val="6"/>
            </dgm:alg>
            <dgm:shape xmlns:r="http://schemas.openxmlformats.org/officeDocument/2006/relationships" r:blip="">
              <dgm:adjLst/>
            </dgm:shape>
            <dgm:choose name="Name9">
              <dgm:if name="Name10" func="var" arg="dir" op="equ" val="norm">
                <dgm:constrLst>
                  <dgm:constr type="l" for="ch" forName="chevron1" refType="w" fact="0.0301"/>
                  <dgm:constr type="t" for="ch" forName="chevron1" refType="h" fact="0"/>
                  <dgm:constr type="w" for="ch" forName="chevron1" refType="w" fact="0.2106"/>
                  <dgm:constr type="h" for="ch" forName="chevron1" refType="h"/>
                  <dgm:constr type="l" for="ch" forName="chevron2" refType="w" fact="0.1566"/>
                  <dgm:constr type="t" for="ch" forName="chevron2" refType="h" fact="0"/>
                  <dgm:constr type="w" for="ch" forName="chevron2" refType="w" fact="0.2106"/>
                  <dgm:constr type="h" for="ch" forName="chevron2" refType="h"/>
                  <dgm:constr type="l" for="ch" forName="chevron3" refType="w" fact="0.2832"/>
                  <dgm:constr type="t" for="ch" forName="chevron3" refType="h" fact="0"/>
                  <dgm:constr type="w" for="ch" forName="chevron3" refType="w" fact="0.2106"/>
                  <dgm:constr type="h" for="ch" forName="chevron3" refType="h"/>
                  <dgm:constr type="l" for="ch" forName="chevron4" refType="w" fact="0.4097"/>
                  <dgm:constr type="t" for="ch" forName="chevron4" refType="h" fact="0"/>
                  <dgm:constr type="w" for="ch" forName="chevron4" refType="w" fact="0.2106"/>
                  <dgm:constr type="h" for="ch" forName="chevron4" refType="h"/>
                  <dgm:constr type="l" for="ch" forName="chevron5" refType="w" fact="0.5363"/>
                  <dgm:constr type="t" for="ch" forName="chevron5" refType="h" fact="0"/>
                  <dgm:constr type="w" for="ch" forName="chevron5" refType="w" fact="0.2106"/>
                  <dgm:constr type="h" for="ch" forName="chevron5" refType="h"/>
                  <dgm:constr type="l" for="ch" forName="chevron6" refType="w" fact="0.6628"/>
                  <dgm:constr type="t" for="ch" forName="chevron6" refType="h" fact="0"/>
                  <dgm:constr type="w" for="ch" forName="chevron6" refType="w" fact="0.2106"/>
                  <dgm:constr type="h" for="ch" forName="chevron6" refType="h"/>
                  <dgm:constr type="l" for="ch" forName="chevron7" refType="w" fact="0.7894"/>
                  <dgm:constr type="t" for="ch" forName="chevron7" refType="h" fact="0"/>
                  <dgm:constr type="w" for="ch" forName="chevron7" refType="w" fact="0.2106"/>
                  <dgm:constr type="h" for="ch" forName="chevron7" refType="h"/>
                  <dgm:constr type="l" for="ch" forName="childtext" refType="w" fact="0.0301"/>
                  <dgm:constr type="t" for="ch" forName="childtext" refType="h" fact="0.1"/>
                  <dgm:constr type="w" for="ch" forName="childtext" refType="w" fact="0.9117"/>
                  <dgm:constr type="h" for="ch" forName="childtext" refType="h" fact="0.8"/>
                </dgm:constrLst>
              </dgm:if>
              <dgm:else name="Name11">
                <dgm:constrLst>
                  <dgm:constr type="l" for="ch" forName="chevron1" refType="w" fact="0.0301"/>
                  <dgm:constr type="t" for="ch" forName="chevron1" refType="h" fact="0"/>
                  <dgm:constr type="w" for="ch" forName="chevron1" refType="w" fact="0.2106"/>
                  <dgm:constr type="h" for="ch" forName="chevron1" refType="h"/>
                  <dgm:constr type="l" for="ch" forName="chevron2" refType="w" fact="0.1566"/>
                  <dgm:constr type="t" for="ch" forName="chevron2" refType="h" fact="0"/>
                  <dgm:constr type="w" for="ch" forName="chevron2" refType="w" fact="0.2106"/>
                  <dgm:constr type="h" for="ch" forName="chevron2" refType="h"/>
                  <dgm:constr type="l" for="ch" forName="chevron3" refType="w" fact="0.2832"/>
                  <dgm:constr type="t" for="ch" forName="chevron3" refType="h" fact="0"/>
                  <dgm:constr type="w" for="ch" forName="chevron3" refType="w" fact="0.2106"/>
                  <dgm:constr type="h" for="ch" forName="chevron3" refType="h"/>
                  <dgm:constr type="l" for="ch" forName="chevron4" refType="w" fact="0.4097"/>
                  <dgm:constr type="t" for="ch" forName="chevron4" refType="h" fact="0"/>
                  <dgm:constr type="w" for="ch" forName="chevron4" refType="w" fact="0.2106"/>
                  <dgm:constr type="h" for="ch" forName="chevron4" refType="h"/>
                  <dgm:constr type="l" for="ch" forName="chevron5" refType="w" fact="0.5363"/>
                  <dgm:constr type="t" for="ch" forName="chevron5" refType="h" fact="0"/>
                  <dgm:constr type="w" for="ch" forName="chevron5" refType="w" fact="0.2106"/>
                  <dgm:constr type="h" for="ch" forName="chevron5" refType="h"/>
                  <dgm:constr type="l" for="ch" forName="chevron6" refType="w" fact="0.6628"/>
                  <dgm:constr type="t" for="ch" forName="chevron6" refType="h" fact="0"/>
                  <dgm:constr type="w" for="ch" forName="chevron6" refType="w" fact="0.2106"/>
                  <dgm:constr type="h" for="ch" forName="chevron6" refType="h"/>
                  <dgm:constr type="l" for="ch" forName="chevron7" refType="w" fact="0.7894"/>
                  <dgm:constr type="t" for="ch" forName="chevron7" refType="h" fact="0"/>
                  <dgm:constr type="w" for="ch" forName="chevron7" refType="w" fact="0.2106"/>
                  <dgm:constr type="h" for="ch" forName="chevron7" refType="h"/>
                  <dgm:constr type="l" for="ch" forName="childtext" refType="w" fact="0.0883"/>
                  <dgm:constr type="t" for="ch" forName="childtext" refType="h" fact="0.1"/>
                  <dgm:constr type="w" for="ch" forName="childtext" refType="w" fact="0.9117"/>
                  <dgm:constr type="h" for="ch" forName="childtext" refType="h" fact="0.8"/>
                </dgm:constrLst>
              </dgm:else>
            </dgm:choose>
            <dgm:ruleLst/>
            <dgm:layoutNode name="chevron1" styleLbl="alignNode1">
              <dgm:alg type="sp"/>
              <dgm:choose name="Name12">
                <dgm:if name="Name13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14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2" styleLbl="alignNode1">
              <dgm:alg type="sp"/>
              <dgm:choose name="Name15">
                <dgm:if name="Name16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17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3" styleLbl="alignNode1">
              <dgm:alg type="sp"/>
              <dgm:choose name="Name18">
                <dgm:if name="Name19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0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4" styleLbl="alignNode1">
              <dgm:alg type="sp"/>
              <dgm:choose name="Name21">
                <dgm:if name="Name22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3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5" styleLbl="alignNode1">
              <dgm:alg type="sp"/>
              <dgm:choose name="Name24">
                <dgm:if name="Name25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6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6" styleLbl="alignNode1">
              <dgm:alg type="sp"/>
              <dgm:choose name="Name27">
                <dgm:if name="Name28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9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7" styleLbl="alignNode1">
              <dgm:alg type="sp"/>
              <dgm:choose name="Name30">
                <dgm:if name="Name31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32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ildtext" styleLbl="solidFgAcc1">
              <dgm:varLst>
                <dgm:chMax/>
                <dgm:chPref val="0"/>
                <dgm:bulletEnabled val="1"/>
              </dgm:varLst>
              <dgm:choose name="Name33">
                <dgm:if name="Name34" func="var" arg="dir" op="equ" val="norm">
                  <dgm:alg type="tx">
                    <dgm:param type="parTxLTRAlign" val="l"/>
                    <dgm:param type="txAnchorVertCh" val="t"/>
                  </dgm:alg>
                </dgm:if>
                <dgm:else name="Name35">
                  <dgm:alg type="tx">
                    <dgm:param type="parTxLTRAlign" val="r"/>
                    <dgm:param type="shpTxLTRAlignCh" val="r"/>
                    <dgm:param type="txAnchorVertCh" val="t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2"/>
                <dgm:constr type="rMarg" refType="primFontSz" fact="0.2"/>
                <dgm:constr type="tMarg" refType="primFontSz" fact="0.2"/>
                <dgm:constr type="bMarg" refType="primFontSz" fact="0.2"/>
              </dgm:constrLst>
              <dgm:ruleLst>
                <dgm:rule type="primFontSz" val="5" fact="NaN" max="NaN"/>
              </dgm:ruleLst>
            </dgm:layoutNode>
          </dgm:layoutNode>
        </dgm:if>
        <dgm:else name="Name36">
          <dgm:layoutNode name="parallelogramComposite">
            <dgm:alg type="composite">
              <dgm:param type="ar" val="50"/>
            </dgm:alg>
            <dgm:shape xmlns:r="http://schemas.openxmlformats.org/officeDocument/2006/relationships" r:blip="">
              <dgm:adjLst/>
            </dgm:shape>
            <dgm:constrLst>
              <dgm:constr type="l" for="ch" forName="parallelogram1" refType="w" fact="0"/>
              <dgm:constr type="t" for="ch" forName="parallelogram1" refType="h" fact="0"/>
              <dgm:constr type="w" for="ch" forName="parallelogram1" refType="w" fact="0.12"/>
              <dgm:constr type="h" for="ch" forName="parallelogram1" refType="h"/>
              <dgm:constr type="l" for="ch" forName="parallelogram2" refType="w" fact="0.127"/>
              <dgm:constr type="t" for="ch" forName="parallelogram2" refType="h" fact="0"/>
              <dgm:constr type="w" for="ch" forName="parallelogram2" refType="w" fact="0.12"/>
              <dgm:constr type="h" for="ch" forName="parallelogram2" refType="h"/>
              <dgm:constr type="l" for="ch" forName="parallelogram3" refType="w" fact="0.254"/>
              <dgm:constr type="t" for="ch" forName="parallelogram3" refType="h" fact="0"/>
              <dgm:constr type="w" for="ch" forName="parallelogram3" refType="w" fact="0.12"/>
              <dgm:constr type="h" for="ch" forName="parallelogram3" refType="h"/>
              <dgm:constr type="l" for="ch" forName="parallelogram4" refType="w" fact="0.381"/>
              <dgm:constr type="t" for="ch" forName="parallelogram4" refType="h" fact="0"/>
              <dgm:constr type="w" for="ch" forName="parallelogram4" refType="w" fact="0.12"/>
              <dgm:constr type="h" for="ch" forName="parallelogram4" refType="h"/>
              <dgm:constr type="l" for="ch" forName="parallelogram5" refType="w" fact="0.508"/>
              <dgm:constr type="t" for="ch" forName="parallelogram5" refType="h" fact="0"/>
              <dgm:constr type="w" for="ch" forName="parallelogram5" refType="w" fact="0.12"/>
              <dgm:constr type="h" for="ch" forName="parallelogram5" refType="h"/>
              <dgm:constr type="l" for="ch" forName="parallelogram6" refType="w" fact="0.635"/>
              <dgm:constr type="t" for="ch" forName="parallelogram6" refType="h" fact="0"/>
              <dgm:constr type="w" for="ch" forName="parallelogram6" refType="w" fact="0.12"/>
              <dgm:constr type="h" for="ch" forName="parallelogram6" refType="h"/>
              <dgm:constr type="l" for="ch" forName="parallelogram7" refType="w" fact="0.762"/>
              <dgm:constr type="t" for="ch" forName="parallelogram7" refType="h" fact="0"/>
              <dgm:constr type="w" for="ch" forName="parallelogram7" refType="w" fact="0.12"/>
              <dgm:constr type="h" for="ch" forName="parallelogram7" refType="h"/>
            </dgm:constrLst>
            <dgm:ruleLst/>
            <dgm:layoutNode name="parallelogram1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2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3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4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5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6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7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</dgm:layoutNode>
        </dgm:else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1613bff708_5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11613bff708_5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16016c072d_6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116016c072d_6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016c072d_2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016c072d_2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16016c072d_5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116016c072d_5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620621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1613bff708_1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11613bff708_1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1613bff708_1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11613bff708_1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52150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1613bff708_1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11613bff708_1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272009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1613bff708_1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11613bff708_1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63546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1613bff708_1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11613bff708_1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47057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116016c072d_6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116016c072d_6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EA9479-53C4-48F9-8CDD-58E902D5D3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A57D91-1D1E-47D9-922D-E422EDAB34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09D516-7A93-49A0-B658-B9677CA575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145FF0-AF68-49EA-9B69-50B5E4069B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182879-7D03-47A8-BD4F-D48939554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300AFA1-ABB2-4B82-B313-A9830AB0540E}" type="slidenum">
              <a:rPr lang="ru-RU" altLang="en-US"/>
              <a:pPr/>
              <a:t>‹#›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4821173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B0F15-EA9E-498F-8DC4-2F1B5F602E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0EECF0-E039-4D6C-9678-3BA81ECEE3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882659-A74B-4C0C-A3E7-4128BF3213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1B491A-969E-4B48-8DCC-4E4AE4EC49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FBDFFF-B3AC-44FE-A3E3-01672EF542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8FE6F7E-0A6D-4405-9BB1-79A507A76699}" type="slidenum">
              <a:rPr lang="ru-RU" altLang="en-US"/>
              <a:pPr/>
              <a:t>‹#›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5826985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FE391F-BDCE-47DC-99C7-2FA2FA3E7D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445533-AEE2-4E9B-90C5-4F2F0851D5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/>
            </a:lvl1pPr>
            <a:lvl2pPr marL="342900" indent="0">
              <a:buNone/>
              <a:defRPr sz="1500"/>
            </a:lvl2pPr>
            <a:lvl3pPr marL="685800" indent="0">
              <a:buNone/>
              <a:defRPr sz="135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DA02D5-61D2-455B-B626-670C040867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8594DF-3772-4737-AE56-65727C82F4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803A3B-6FE3-4920-A089-E470FFD35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0C6842A-A25F-4903-90D2-B3316CF69320}" type="slidenum">
              <a:rPr lang="ru-RU" altLang="en-US"/>
              <a:pPr/>
              <a:t>‹#›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10406221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C9008-27B6-4367-829F-4F13848A1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EA5088-6CDE-4EFE-94A1-B28A53F44F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908176" y="1200151"/>
            <a:ext cx="3313113" cy="33944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1465FC-F965-45F4-87DE-3252A7F7C8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373688" y="1200151"/>
            <a:ext cx="3313112" cy="33944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78F4D2-A677-49BA-BB8F-89156598C5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332571-9A3E-4ECC-9C17-4933404FA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0CA9E0-4013-4452-A21C-77E6285C27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47FAF73-F612-4AD3-8941-585B6E636596}" type="slidenum">
              <a:rPr lang="ru-RU" altLang="en-US"/>
              <a:pPr/>
              <a:t>‹#›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4375632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7313B-C3C3-43FF-92B1-5251238E49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490C9E-67F0-4CC3-B703-3F97315916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9" y="1260872"/>
            <a:ext cx="3868737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0C9FBE-DE1A-4B60-B335-D782A69213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9" y="1878806"/>
            <a:ext cx="3868737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4D23DCA-F2B2-495F-92B4-EA24885FBF3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788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202BB1D-FDDC-40EE-9BCC-125C9638AC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788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48C42BC-B51C-434A-8278-821FCDA0D3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8C001F5-1294-4A80-8FB9-1C88727DAE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3E16719-E471-482F-AB48-BD6DA7501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0F8FBB7-F0FF-4B20-AEBF-4E492BC72BFA}" type="slidenum">
              <a:rPr lang="ru-RU" altLang="en-US"/>
              <a:pPr/>
              <a:t>‹#›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298049348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A38A53-1616-46FF-A2EC-C3C92E7615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B818C53-8E0E-4B6E-820A-276B216311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2228E7-981B-42EF-9AD4-06AC60DA1E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DDF05F-CBA8-4F6F-8086-20012CD7A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026EE46-95B6-4FFD-B78F-2B0E03A40BDF}" type="slidenum">
              <a:rPr lang="ru-RU" altLang="en-US"/>
              <a:pPr/>
              <a:t>‹#›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2579238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06A2C5D-4775-4669-8D00-A1CE558FE6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32741AA-F560-4D79-88AB-E822E28A4A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DD1E5B-D1D8-4EE5-9C8E-B9857986E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CF09437-ECB0-4432-97D9-4E0C4340C453}" type="slidenum">
              <a:rPr lang="ru-RU" altLang="en-US"/>
              <a:pPr/>
              <a:t>‹#›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159109050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CB287A-EAFA-4DBD-934E-4A25240D1A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9" y="342900"/>
            <a:ext cx="2949575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74272F-A929-452A-8B90-6FA993BF85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451A9-B9F1-4878-A9B0-BF4C46BDDA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9" y="1543050"/>
            <a:ext cx="2949575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80BDE6-420F-4CDE-8D0C-14D9D2C376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B5C6DE-C2E7-4CC2-9D41-1042258E6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34EA39-ED60-4BDB-834D-D12D24379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02D5BCF-37C2-46E2-99A7-088E7EC6AF07}" type="slidenum">
              <a:rPr lang="ru-RU" altLang="en-US"/>
              <a:pPr/>
              <a:t>‹#›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366599689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244A74-FF66-4DDA-BFDF-5F31447FA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9" y="342900"/>
            <a:ext cx="2949575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3B7A935-CFBC-4BC5-99E6-FCC5BE51652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9EEBD7-CCF8-4EBF-A20C-D3D825E839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9" y="1543050"/>
            <a:ext cx="2949575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1510C3-8BC9-4AA2-A415-BB5AF65A0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0EF513-CB28-4384-A822-F1D0193CD2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DCCB0C-FDEB-42CC-9F6D-7A70DF020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59C1632-E7FD-4E56-BE5D-D4F707D91D97}" type="slidenum">
              <a:rPr lang="ru-RU" altLang="en-US"/>
              <a:pPr/>
              <a:t>‹#›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23366491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078A2-15BC-4C5B-AEF9-4EBD03E87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B67142A-DF65-49CA-AEDB-8818095157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C138AB-EB4F-4FA2-A52B-806B011689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C35C8E-C847-44E6-AFCD-792D449DF0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39AEC6-F72F-407D-AC8C-A7657B863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B55420C-9A0A-4BFD-923F-9CE180DA0AB8}" type="slidenum">
              <a:rPr lang="ru-RU" altLang="en-US"/>
              <a:pPr/>
              <a:t>‹#›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10662378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F6EDF04-52E7-4143-AFD0-84ACB012A09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992938" y="205979"/>
            <a:ext cx="1693862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BA09BEB-E3FF-4095-953F-2825AAF15F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908176" y="205979"/>
            <a:ext cx="4932363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5FFCE2-E332-4A15-8A6B-C01BCD56B3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A8D5E3-A31F-4011-BEDB-6E45429F83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EE0DE3-6581-4C37-A4B3-46121D9D6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27712F0-B8A5-4612-BE56-A4D52FD85676}" type="slidenum">
              <a:rPr lang="ru-RU" altLang="en-US"/>
              <a:pPr/>
              <a:t>‹#›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42095789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03049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 dirty="0"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80270F-7A32-4733-82A8-40A78D1575F2}"/>
              </a:ext>
            </a:extLst>
          </p:cNvPr>
          <p:cNvSpPr txBox="1"/>
          <p:nvPr userDrawn="1"/>
        </p:nvSpPr>
        <p:spPr>
          <a:xfrm>
            <a:off x="-61609" y="4860017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1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1400" dirty="0">
                <a:solidFill>
                  <a:srgbClr val="9EC11F"/>
                </a:solidFill>
                <a:latin typeface="Lalezar" panose="00000500000000000000" pitchFamily="2" charset="-78"/>
                <a:cs typeface="Lalezar" panose="00000500000000000000" pitchFamily="2" charset="-78"/>
              </a:rPr>
              <a:t>تحلیل سهام و خرید و فروش آن</a:t>
            </a:r>
          </a:p>
        </p:txBody>
      </p:sp>
      <p:pic>
        <p:nvPicPr>
          <p:cNvPr id="9" name="Google Shape;95;p15">
            <a:extLst>
              <a:ext uri="{FF2B5EF4-FFF2-40B4-BE49-F238E27FC236}">
                <a16:creationId xmlns:a16="http://schemas.microsoft.com/office/drawing/2014/main" id="{071B9689-9437-4342-961E-E4003302D93B}"/>
              </a:ext>
            </a:extLst>
          </p:cNvPr>
          <p:cNvPicPr preferRelativeResize="0"/>
          <p:nvPr userDrawn="1"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0" y="0"/>
            <a:ext cx="1141379" cy="1225685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6" name="Rectangle 2">
            <a:extLst>
              <a:ext uri="{FF2B5EF4-FFF2-40B4-BE49-F238E27FC236}">
                <a16:creationId xmlns:a16="http://schemas.microsoft.com/office/drawing/2014/main" id="{4930F4CB-A57C-4671-9518-0113B18036E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979614" y="205979"/>
            <a:ext cx="6707187" cy="857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en-US"/>
              <a:t>Click to edit Master title style</a:t>
            </a:r>
          </a:p>
        </p:txBody>
      </p:sp>
      <p:sp>
        <p:nvSpPr>
          <p:cNvPr id="190467" name="Rectangle 3">
            <a:extLst>
              <a:ext uri="{FF2B5EF4-FFF2-40B4-BE49-F238E27FC236}">
                <a16:creationId xmlns:a16="http://schemas.microsoft.com/office/drawing/2014/main" id="{FB9A2977-CC96-483D-8CDF-2FFFF071861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908176" y="1200151"/>
            <a:ext cx="6778625" cy="3394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en-US"/>
              <a:t>Click to edit Master text styles</a:t>
            </a:r>
          </a:p>
          <a:p>
            <a:pPr lvl="1"/>
            <a:r>
              <a:rPr lang="ru-RU" altLang="en-US"/>
              <a:t>Second level</a:t>
            </a:r>
          </a:p>
          <a:p>
            <a:pPr lvl="2"/>
            <a:r>
              <a:rPr lang="ru-RU" altLang="en-US"/>
              <a:t>Third level</a:t>
            </a:r>
          </a:p>
          <a:p>
            <a:pPr lvl="3"/>
            <a:r>
              <a:rPr lang="ru-RU" altLang="en-US"/>
              <a:t>Fourth level</a:t>
            </a:r>
          </a:p>
          <a:p>
            <a:pPr lvl="4"/>
            <a:r>
              <a:rPr lang="ru-RU" altLang="en-US"/>
              <a:t>Fifth level</a:t>
            </a:r>
          </a:p>
        </p:txBody>
      </p:sp>
      <p:sp>
        <p:nvSpPr>
          <p:cNvPr id="190468" name="Rectangle 4">
            <a:extLst>
              <a:ext uri="{FF2B5EF4-FFF2-40B4-BE49-F238E27FC236}">
                <a16:creationId xmlns:a16="http://schemas.microsoft.com/office/drawing/2014/main" id="{C7F41FF4-5B57-42E4-8C77-E94C0799F189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4683919"/>
            <a:ext cx="2133600" cy="357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50" b="0"/>
            </a:lvl1pPr>
          </a:lstStyle>
          <a:p>
            <a:endParaRPr lang="ru-RU" altLang="en-US"/>
          </a:p>
        </p:txBody>
      </p:sp>
      <p:sp>
        <p:nvSpPr>
          <p:cNvPr id="190469" name="Rectangle 5">
            <a:extLst>
              <a:ext uri="{FF2B5EF4-FFF2-40B4-BE49-F238E27FC236}">
                <a16:creationId xmlns:a16="http://schemas.microsoft.com/office/drawing/2014/main" id="{AB001A5E-0B2F-41EE-9B4C-CAB2BBDA3929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4683919"/>
            <a:ext cx="2895600" cy="357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050" b="0"/>
            </a:lvl1pPr>
          </a:lstStyle>
          <a:p>
            <a:endParaRPr lang="ru-RU" altLang="en-US"/>
          </a:p>
        </p:txBody>
      </p:sp>
      <p:sp>
        <p:nvSpPr>
          <p:cNvPr id="190470" name="Rectangle 6">
            <a:extLst>
              <a:ext uri="{FF2B5EF4-FFF2-40B4-BE49-F238E27FC236}">
                <a16:creationId xmlns:a16="http://schemas.microsoft.com/office/drawing/2014/main" id="{853F52D3-5355-4930-8920-D42AEE2CD1DD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4683919"/>
            <a:ext cx="2133600" cy="357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50" b="0"/>
            </a:lvl1pPr>
          </a:lstStyle>
          <a:p>
            <a:fld id="{3EEB301D-065B-4DF3-A656-0C1182B67705}" type="slidenum">
              <a:rPr lang="ru-RU" altLang="en-US"/>
              <a:pPr/>
              <a:t>‹#›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40103540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33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Verdana" panose="020B0604030504040204" pitchFamily="34" charset="0"/>
        </a:defRPr>
      </a:lvl2pPr>
      <a:lvl3pPr algn="ctr" rtl="0" fontAlgn="base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Verdana" panose="020B0604030504040204" pitchFamily="34" charset="0"/>
        </a:defRPr>
      </a:lvl3pPr>
      <a:lvl4pPr algn="ctr" rtl="0" fontAlgn="base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Verdana" panose="020B0604030504040204" pitchFamily="34" charset="0"/>
        </a:defRPr>
      </a:lvl4pPr>
      <a:lvl5pPr algn="ctr" rtl="0" fontAlgn="base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Verdana" panose="020B0604030504040204" pitchFamily="34" charset="0"/>
        </a:defRPr>
      </a:lvl5pPr>
      <a:lvl6pPr marL="342900" algn="ctr" rtl="0" fontAlgn="base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Verdana" panose="020B0604030504040204" pitchFamily="34" charset="0"/>
        </a:defRPr>
      </a:lvl6pPr>
      <a:lvl7pPr marL="685800" algn="ctr" rtl="0" fontAlgn="base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Verdana" panose="020B0604030504040204" pitchFamily="34" charset="0"/>
        </a:defRPr>
      </a:lvl7pPr>
      <a:lvl8pPr marL="1028700" algn="ctr" rtl="0" fontAlgn="base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Verdana" panose="020B0604030504040204" pitchFamily="34" charset="0"/>
        </a:defRPr>
      </a:lvl8pPr>
      <a:lvl9pPr marL="1371600" algn="ctr" rtl="0" fontAlgn="base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Verdana" panose="020B0604030504040204" pitchFamily="34" charset="0"/>
        </a:defRPr>
      </a:lvl9pPr>
    </p:titleStyle>
    <p:bodyStyle>
      <a:lvl1pPr marL="257175" indent="-257175" algn="l" rtl="0" fontAlgn="base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rtl="0" fontAlgn="base">
        <a:spcBef>
          <a:spcPct val="20000"/>
        </a:spcBef>
        <a:spcAft>
          <a:spcPct val="0"/>
        </a:spcAft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rtl="0" fontAlgn="base">
        <a:spcBef>
          <a:spcPct val="20000"/>
        </a:spcBef>
        <a:spcAft>
          <a:spcPct val="0"/>
        </a:spcAft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rtl="0" fontAlgn="base">
        <a:spcBef>
          <a:spcPct val="20000"/>
        </a:spcBef>
        <a:spcAft>
          <a:spcPct val="0"/>
        </a:spcAft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rtl="0" fontAlgn="base">
        <a:spcBef>
          <a:spcPct val="20000"/>
        </a:spcBef>
        <a:spcAft>
          <a:spcPct val="0"/>
        </a:spcAft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slide" Target="slide4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diagramLayout" Target="../diagrams/layout5.xml"/><Relationship Id="rId7" Type="http://schemas.openxmlformats.org/officeDocument/2006/relationships/slide" Target="slide4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openxmlformats.org/officeDocument/2006/relationships/hyperlink" Target="https://rahavard365.com/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hyperlink" Target="https://rahavard365.com/analysis/47078960" TargetMode="External"/><Relationship Id="rId3" Type="http://schemas.openxmlformats.org/officeDocument/2006/relationships/hyperlink" Target="https://rahavard365.com/analysis/46078823/image" TargetMode="External"/><Relationship Id="rId7" Type="http://schemas.openxmlformats.org/officeDocument/2006/relationships/hyperlink" Target="https://rahavard365.com/analysis/46241405/image" TargetMode="External"/><Relationship Id="rId2" Type="http://schemas.openxmlformats.org/officeDocument/2006/relationships/hyperlink" Target="https://rahavard365.com/analysis/46078278/image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rahavard365.com/analysis/47529374/image" TargetMode="External"/><Relationship Id="rId5" Type="http://schemas.openxmlformats.org/officeDocument/2006/relationships/hyperlink" Target="https://rahavard365.com/analysis/46079503/image" TargetMode="External"/><Relationship Id="rId4" Type="http://schemas.openxmlformats.org/officeDocument/2006/relationships/hyperlink" Target="https://rahavard365.com/analysis/46079647/image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webp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web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8.xml"/><Relationship Id="rId2" Type="http://schemas.openxmlformats.org/officeDocument/2006/relationships/slide" Target="slide5.xml"/><Relationship Id="rId1" Type="http://schemas.openxmlformats.org/officeDocument/2006/relationships/slideLayout" Target="../slideLayouts/slideLayout9.xml"/><Relationship Id="rId6" Type="http://schemas.openxmlformats.org/officeDocument/2006/relationships/slide" Target="slide15.xml"/><Relationship Id="rId5" Type="http://schemas.openxmlformats.org/officeDocument/2006/relationships/slide" Target="slide12.xml"/><Relationship Id="rId4" Type="http://schemas.openxmlformats.org/officeDocument/2006/relationships/slide" Target="slide9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diagramLayout" Target="../diagrams/layout1.xml"/><Relationship Id="rId7" Type="http://schemas.openxmlformats.org/officeDocument/2006/relationships/image" Target="../media/image8.jpe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10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" Target="slide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" Target="slide4.xml"/><Relationship Id="rId1" Type="http://schemas.openxmlformats.org/officeDocument/2006/relationships/slideLayout" Target="../slideLayouts/slideLayout9.xml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-164357" y="916175"/>
            <a:ext cx="9472464" cy="1571100"/>
          </a:xfrm>
          <a:prstGeom prst="rect">
            <a:avLst/>
          </a:prstGeom>
          <a:effectLst>
            <a:outerShdw blurRad="428625" dist="66675" algn="bl" rotWithShape="0">
              <a:srgbClr val="F72585">
                <a:alpha val="8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3920" dirty="0">
                <a:solidFill>
                  <a:srgbClr val="F72585"/>
                </a:solidFill>
                <a:latin typeface="Lalezar"/>
                <a:cs typeface="Lalezar"/>
              </a:rPr>
              <a:t>تحلیل سهام و خرید و فروش آن</a:t>
            </a:r>
            <a:endParaRPr sz="3920" dirty="0">
              <a:solidFill>
                <a:srgbClr val="F72585"/>
              </a:solidFill>
              <a:latin typeface="Lalezar"/>
              <a:cs typeface="Lalezar"/>
            </a:endParaRPr>
          </a:p>
        </p:txBody>
      </p:sp>
      <p:sp>
        <p:nvSpPr>
          <p:cNvPr id="55" name="Google Shape;55;p13"/>
          <p:cNvSpPr txBox="1">
            <a:spLocks noGrp="1"/>
          </p:cNvSpPr>
          <p:nvPr>
            <p:ph type="ctrTitle"/>
          </p:nvPr>
        </p:nvSpPr>
        <p:spPr>
          <a:xfrm>
            <a:off x="-125" y="5950"/>
            <a:ext cx="9144000" cy="851100"/>
          </a:xfrm>
          <a:prstGeom prst="rect">
            <a:avLst/>
          </a:prstGeom>
          <a:effectLst>
            <a:outerShdw blurRad="214313" dist="9525" dir="4500000" algn="bl" rotWithShape="0">
              <a:srgbClr val="9EC11F">
                <a:alpha val="8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 dirty="0">
                <a:solidFill>
                  <a:srgbClr val="9EC11F"/>
                </a:solidFill>
                <a:latin typeface="Lalezar"/>
                <a:ea typeface="Lalezar"/>
                <a:cs typeface="Lalezar"/>
                <a:sym typeface="Lalezar"/>
              </a:rPr>
              <a:t>به نام خدا</a:t>
            </a:r>
            <a:endParaRPr sz="3900" dirty="0">
              <a:solidFill>
                <a:srgbClr val="9EC11F"/>
              </a:solidFill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86996" y="3059700"/>
            <a:ext cx="2052598" cy="2052598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 txBox="1">
            <a:spLocks noGrp="1"/>
          </p:cNvSpPr>
          <p:nvPr>
            <p:ph type="ctrTitle"/>
          </p:nvPr>
        </p:nvSpPr>
        <p:spPr>
          <a:xfrm>
            <a:off x="-125" y="1828575"/>
            <a:ext cx="9144000" cy="851100"/>
          </a:xfrm>
          <a:prstGeom prst="rect">
            <a:avLst/>
          </a:prstGeom>
          <a:noFill/>
          <a:effectLst>
            <a:outerShdw blurRad="214313" dist="9525" dir="4500000" algn="bl" rotWithShape="0">
              <a:srgbClr val="9EC11F">
                <a:alpha val="8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solidFill>
                  <a:srgbClr val="9EC11F"/>
                </a:solidFill>
                <a:latin typeface="Lalezar"/>
                <a:ea typeface="Lalezar"/>
                <a:cs typeface="Lalezar"/>
                <a:sym typeface="Lalezar"/>
              </a:rPr>
              <a:t>پژوهشی</a:t>
            </a:r>
            <a:r>
              <a:rPr lang="fa-IR" sz="3200" dirty="0">
                <a:solidFill>
                  <a:srgbClr val="9EC11F"/>
                </a:solidFill>
                <a:latin typeface="Lalezar"/>
                <a:ea typeface="Lalezar"/>
                <a:cs typeface="Lalezar"/>
                <a:sym typeface="Lalezar"/>
              </a:rPr>
              <a:t> بورس</a:t>
            </a:r>
            <a:endParaRPr sz="3200" dirty="0">
              <a:solidFill>
                <a:srgbClr val="9EC11F"/>
              </a:solidFill>
            </a:endParaRPr>
          </a:p>
        </p:txBody>
      </p:sp>
      <p:sp>
        <p:nvSpPr>
          <p:cNvPr id="58" name="Google Shape;58;p13"/>
          <p:cNvSpPr txBox="1">
            <a:spLocks noGrp="1"/>
          </p:cNvSpPr>
          <p:nvPr>
            <p:ph type="ctrTitle"/>
          </p:nvPr>
        </p:nvSpPr>
        <p:spPr>
          <a:xfrm>
            <a:off x="17900" y="2487275"/>
            <a:ext cx="9144000" cy="851100"/>
          </a:xfrm>
          <a:prstGeom prst="rect">
            <a:avLst/>
          </a:prstGeom>
          <a:effectLst>
            <a:outerShdw blurRad="214313" dist="9525" dir="4500000" algn="bl" rotWithShape="0">
              <a:srgbClr val="9EC11F">
                <a:alpha val="8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solidFill>
                  <a:srgbClr val="9EC11F"/>
                </a:solidFill>
                <a:latin typeface="Lalezar"/>
                <a:ea typeface="Lalezar"/>
                <a:cs typeface="Lalezar"/>
                <a:sym typeface="Lalezar"/>
              </a:rPr>
              <a:t>استاد راهنما :  </a:t>
            </a:r>
            <a:r>
              <a:rPr lang="fa-IR" sz="3200" dirty="0">
                <a:solidFill>
                  <a:srgbClr val="9EC11F"/>
                </a:solidFill>
                <a:latin typeface="Lalezar"/>
                <a:ea typeface="Lalezar"/>
                <a:cs typeface="Lalezar"/>
                <a:sym typeface="Lalezar"/>
              </a:rPr>
              <a:t>جناب </a:t>
            </a:r>
            <a:r>
              <a:rPr lang="fa-IR" sz="3200" dirty="0">
                <a:solidFill>
                  <a:srgbClr val="9EC11F"/>
                </a:solidFill>
                <a:latin typeface="Lalezar"/>
                <a:cs typeface="Lalezar"/>
                <a:sym typeface="Lalezar"/>
              </a:rPr>
              <a:t>آقای </a:t>
            </a:r>
            <a:r>
              <a:rPr lang="fa-IR" sz="3200" dirty="0">
                <a:solidFill>
                  <a:srgbClr val="9EC11F"/>
                </a:solidFill>
                <a:latin typeface="Lalezar"/>
                <a:cs typeface="Lalezar"/>
              </a:rPr>
              <a:t>فقفور مغربی</a:t>
            </a:r>
            <a:endParaRPr sz="3200" dirty="0">
              <a:solidFill>
                <a:srgbClr val="9EC11F"/>
              </a:solidFill>
              <a:latin typeface="Lalezar"/>
              <a:cs typeface="Lalezar"/>
            </a:endParaRPr>
          </a:p>
        </p:txBody>
      </p:sp>
      <p:pic>
        <p:nvPicPr>
          <p:cNvPr id="59" name="Google Shape;59;p13"/>
          <p:cNvPicPr preferRelativeResize="0"/>
          <p:nvPr/>
        </p:nvPicPr>
        <p:blipFill rotWithShape="1">
          <a:blip r:embed="rId4">
            <a:alphaModFix/>
          </a:blip>
          <a:srcRect l="7875" t="27934" r="52846" b="25937"/>
          <a:stretch/>
        </p:blipFill>
        <p:spPr>
          <a:xfrm>
            <a:off x="1853158" y="2965656"/>
            <a:ext cx="2471888" cy="22125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2568B60-0C97-4E6A-BD22-2A69655C8CCD}"/>
              </a:ext>
            </a:extLst>
          </p:cNvPr>
          <p:cNvSpPr/>
          <p:nvPr/>
        </p:nvSpPr>
        <p:spPr>
          <a:xfrm>
            <a:off x="0" y="1"/>
            <a:ext cx="1343465" cy="1041008"/>
          </a:xfrm>
          <a:prstGeom prst="rect">
            <a:avLst/>
          </a:prstGeom>
          <a:solidFill>
            <a:srgbClr val="0030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1867DF2-3603-49B5-B081-B97E0899117F}"/>
              </a:ext>
            </a:extLst>
          </p:cNvPr>
          <p:cNvSpPr/>
          <p:nvPr/>
        </p:nvSpPr>
        <p:spPr>
          <a:xfrm>
            <a:off x="13298" y="4621418"/>
            <a:ext cx="1970246" cy="504948"/>
          </a:xfrm>
          <a:prstGeom prst="rect">
            <a:avLst/>
          </a:prstGeom>
          <a:solidFill>
            <a:srgbClr val="0030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14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456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66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66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83" tmFilter="0, 0; 0.125,0.2665; 0.25,0.4; 0.375,0.465; 0.5,0.5;  0.625,0.535; 0.75,0.6; 0.875,0.7335; 1,1">
                                          <p:stCondLst>
                                            <p:cond delay="331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41" tmFilter="0, 0; 0.125,0.2665; 0.25,0.4; 0.375,0.465; 0.5,0.5;  0.625,0.535; 0.75,0.6; 0.875,0.7335; 1,1">
                                          <p:stCondLst>
                                            <p:cond delay="414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" dur="7">
                                          <p:stCondLst>
                                            <p:cond delay="162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" dur="41" decel="50000">
                                          <p:stCondLst>
                                            <p:cond delay="16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7">
                                          <p:stCondLst>
                                            <p:cond delay="328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3" dur="41" decel="50000">
                                          <p:stCondLst>
                                            <p:cond delay="335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7">
                                          <p:stCondLst>
                                            <p:cond delay="41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5" dur="41" decel="50000">
                                          <p:stCondLst>
                                            <p:cond delay="417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7">
                                          <p:stCondLst>
                                            <p:cond delay="452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7" dur="41" decel="50000">
                                          <p:stCondLst>
                                            <p:cond delay="45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55" grpId="0"/>
      <p:bldP spid="57" grpId="0"/>
      <p:bldP spid="5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52D7762-6446-4094-8338-9269A1E257A5}"/>
              </a:ext>
            </a:extLst>
          </p:cNvPr>
          <p:cNvSpPr txBox="1"/>
          <p:nvPr/>
        </p:nvSpPr>
        <p:spPr>
          <a:xfrm rot="18900854">
            <a:off x="-1366138" y="1139249"/>
            <a:ext cx="5209850" cy="3872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685800" rtl="1" fontAlgn="base">
              <a:lnSpc>
                <a:spcPts val="2250"/>
              </a:lnSpc>
              <a:spcAft>
                <a:spcPts val="1125"/>
              </a:spcAft>
              <a:buClrTx/>
            </a:pPr>
            <a:r>
              <a:rPr lang="fa-IR" sz="1600" dirty="0">
                <a:solidFill>
                  <a:srgbClr val="F72585"/>
                </a:solidFill>
                <a:effectLst>
                  <a:glow rad="101600">
                    <a:srgbClr val="FF0066">
                      <a:alpha val="60000"/>
                    </a:srgbClr>
                  </a:glow>
                </a:effectLst>
                <a:latin typeface="Lalezar"/>
                <a:cs typeface="Lalezar"/>
              </a:rPr>
              <a:t>آنچه در مورد سرمایه‌گذاری در بورس باید بدانید</a:t>
            </a:r>
            <a:endParaRPr lang="en-US" sz="1600" dirty="0">
              <a:solidFill>
                <a:srgbClr val="F72585"/>
              </a:solidFill>
              <a:effectLst>
                <a:glow rad="101600">
                  <a:srgbClr val="FF0066">
                    <a:alpha val="60000"/>
                  </a:srgbClr>
                </a:glow>
              </a:effectLst>
              <a:latin typeface="Lalezar"/>
              <a:cs typeface="Lalezar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FCF015-AA16-479B-915D-74510B27E4C6}"/>
              </a:ext>
            </a:extLst>
          </p:cNvPr>
          <p:cNvSpPr txBox="1"/>
          <p:nvPr/>
        </p:nvSpPr>
        <p:spPr>
          <a:xfrm>
            <a:off x="2162757" y="3229394"/>
            <a:ext cx="2798860" cy="19332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2" indent="0" algn="ctr" defTabSz="685800" rtl="1" eaLnBrk="1" fontAlgn="base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fa-IR" sz="1200" b="1" i="0" u="none" strike="noStrike" kern="1200" cap="none" spc="0" normalizeH="0" baseline="0" noProof="0" dirty="0">
                <a:ln>
                  <a:noFill/>
                </a:ln>
                <a:solidFill>
                  <a:srgbClr val="42FD39"/>
                </a:solidFill>
                <a:effectLst/>
                <a:uLnTx/>
                <a:uFillTx/>
                <a:latin typeface="Lalezar" panose="00000500000000000000" pitchFamily="2" charset="-78"/>
                <a:ea typeface="Times New Roman" panose="02020603050405020304" pitchFamily="18" charset="0"/>
                <a:cs typeface="Lalezar" panose="00000500000000000000" pitchFamily="2" charset="-78"/>
                <a:sym typeface="Arial"/>
              </a:rPr>
              <a:t>می‌توانیم با خرید و فروش واحدهای سرمایه‌گذاری صندوق‌های سرمایه‌گذاری در بورس به بهترین شکل ممکن بدون دانش و تخصص در صندوق‌های بورسی اقدام به سرمایه‌گذاری کنیم و از منافع آن بهره‌مند شویم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42FD39"/>
                </a:solidFill>
                <a:effectLst/>
                <a:uLnTx/>
                <a:uFillTx/>
                <a:latin typeface="Lalezar" panose="00000500000000000000" pitchFamily="2" charset="-78"/>
                <a:ea typeface="Times New Roman" panose="02020603050405020304" pitchFamily="18" charset="0"/>
                <a:cs typeface="Lalezar" panose="00000500000000000000" pitchFamily="2" charset="-78"/>
                <a:sym typeface="Arial"/>
              </a:rPr>
              <a:t>. </a:t>
            </a:r>
            <a:r>
              <a:rPr lang="fa-IR" sz="1350" b="1" kern="1200" dirty="0">
                <a:solidFill>
                  <a:srgbClr val="42FD39"/>
                </a:solidFill>
                <a:latin typeface="Lalezar" panose="00000500000000000000" pitchFamily="2" charset="-78"/>
                <a:ea typeface="Times New Roman" panose="02020603050405020304" pitchFamily="18" charset="0"/>
                <a:cs typeface="Lalezar" panose="00000500000000000000" pitchFamily="2" charset="-78"/>
              </a:rPr>
              <a:t> </a:t>
            </a:r>
            <a:endParaRPr lang="en-US" sz="1200" b="1" kern="1200" dirty="0">
              <a:solidFill>
                <a:srgbClr val="42FD39"/>
              </a:solidFill>
              <a:latin typeface="Lalezar" panose="00000500000000000000" pitchFamily="2" charset="-78"/>
              <a:ea typeface="Calibri" panose="020F0502020204030204" pitchFamily="34" charset="0"/>
              <a:cs typeface="Lalezar" panose="00000500000000000000" pitchFamily="2" charset="-78"/>
            </a:endParaRP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252B0F2F-5567-4B7B-93A8-42E47937C54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34164540"/>
              </p:ext>
            </p:extLst>
          </p:nvPr>
        </p:nvGraphicFramePr>
        <p:xfrm>
          <a:off x="1699941" y="73417"/>
          <a:ext cx="7292984" cy="37692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51BC570F-80BE-45D9-A822-4152D2C090AF}"/>
              </a:ext>
            </a:extLst>
          </p:cNvPr>
          <p:cNvSpPr txBox="1"/>
          <p:nvPr/>
        </p:nvSpPr>
        <p:spPr>
          <a:xfrm>
            <a:off x="5981562" y="3222511"/>
            <a:ext cx="2357171" cy="18928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2" indent="0" algn="ctr" defTabSz="685800" rtl="1" eaLnBrk="1" fontAlgn="base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fa-IR" sz="1200" b="1" i="0" u="none" strike="noStrike" kern="1200" cap="none" spc="0" normalizeH="0" baseline="0" noProof="0" dirty="0">
                <a:ln>
                  <a:noFill/>
                </a:ln>
                <a:solidFill>
                  <a:srgbClr val="EEFF41">
                    <a:lumMod val="75000"/>
                  </a:srgbClr>
                </a:solidFill>
                <a:effectLst/>
                <a:uLnTx/>
                <a:uFillTx/>
                <a:latin typeface="Lalezar" panose="00000500000000000000" pitchFamily="2" charset="-78"/>
                <a:ea typeface="Times New Roman" panose="02020603050405020304" pitchFamily="18" charset="0"/>
                <a:cs typeface="Lalezar" panose="00000500000000000000" pitchFamily="2" charset="-78"/>
                <a:sym typeface="Arial"/>
              </a:rPr>
              <a:t>از طریق یک کارگزاری تشکیل پرتفو دهیم و به صورت مستقیم اقدام به خرید و فروش سهام کنیم </a:t>
            </a:r>
          </a:p>
          <a:p>
            <a:pPr marL="0" marR="0" lvl="2" indent="0" algn="ctr" defTabSz="685800" rtl="1" eaLnBrk="1" fontAlgn="base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fa-IR" sz="1200" b="1" i="0" u="none" strike="noStrike" kern="1200" cap="none" spc="0" normalizeH="0" baseline="0" noProof="0" dirty="0">
                <a:ln>
                  <a:noFill/>
                </a:ln>
                <a:solidFill>
                  <a:srgbClr val="EEFF41">
                    <a:lumMod val="75000"/>
                  </a:srgbClr>
                </a:solidFill>
                <a:effectLst/>
                <a:uLnTx/>
                <a:uFillTx/>
                <a:latin typeface="Lalezar" panose="00000500000000000000" pitchFamily="2" charset="-78"/>
                <a:ea typeface="Times New Roman" panose="02020603050405020304" pitchFamily="18" charset="0"/>
                <a:cs typeface="Lalezar" panose="00000500000000000000" pitchFamily="2" charset="-78"/>
                <a:sym typeface="Wingdings" panose="05000000000000000000" pitchFamily="2" charset="2"/>
              </a:rPr>
              <a:t></a:t>
            </a:r>
            <a:r>
              <a:rPr kumimoji="0" lang="fa-IR" sz="1200" b="1" i="0" u="none" strike="noStrike" kern="1200" cap="none" spc="0" normalizeH="0" baseline="0" noProof="0" dirty="0">
                <a:ln>
                  <a:noFill/>
                </a:ln>
                <a:solidFill>
                  <a:srgbClr val="EEFF41">
                    <a:lumMod val="75000"/>
                  </a:srgbClr>
                </a:solidFill>
                <a:effectLst/>
                <a:uLnTx/>
                <a:uFillTx/>
                <a:latin typeface="Lalezar" panose="00000500000000000000" pitchFamily="2" charset="-78"/>
                <a:ea typeface="Times New Roman" panose="02020603050405020304" pitchFamily="18" charset="0"/>
                <a:cs typeface="Lalezar" panose="00000500000000000000" pitchFamily="2" charset="-78"/>
                <a:sym typeface="Arial"/>
              </a:rPr>
              <a:t>اینکار نیازمند دانش مالی و توانایی تحلیل شرکت‌های بورسی است </a:t>
            </a:r>
            <a:r>
              <a:rPr kumimoji="0" lang="fa-IR" sz="1200" b="1" i="0" u="none" strike="noStrike" kern="1200" cap="none" spc="0" normalizeH="0" baseline="0" noProof="0" dirty="0">
                <a:ln>
                  <a:noFill/>
                </a:ln>
                <a:solidFill>
                  <a:srgbClr val="EEFF41">
                    <a:lumMod val="75000"/>
                  </a:srgbClr>
                </a:solidFill>
                <a:effectLst/>
                <a:uLnTx/>
                <a:uFillTx/>
                <a:latin typeface="Lalezar" panose="00000500000000000000" pitchFamily="2" charset="-78"/>
                <a:ea typeface="Times New Roman" panose="02020603050405020304" pitchFamily="18" charset="0"/>
                <a:cs typeface="Lalezar" panose="00000500000000000000" pitchFamily="2" charset="-78"/>
                <a:sym typeface="Wingdings" panose="05000000000000000000" pitchFamily="2" charset="2"/>
              </a:rPr>
              <a:t></a:t>
            </a:r>
            <a:endParaRPr kumimoji="0" lang="fa-IR" sz="1200" b="1" i="0" u="none" strike="noStrike" kern="1200" cap="none" spc="0" normalizeH="0" baseline="0" noProof="0" dirty="0">
              <a:ln>
                <a:noFill/>
              </a:ln>
              <a:solidFill>
                <a:srgbClr val="EEFF41">
                  <a:lumMod val="75000"/>
                </a:srgbClr>
              </a:solidFill>
              <a:effectLst/>
              <a:uLnTx/>
              <a:uFillTx/>
              <a:latin typeface="Lalezar" panose="00000500000000000000" pitchFamily="2" charset="-78"/>
              <a:ea typeface="Times New Roman" panose="02020603050405020304" pitchFamily="18" charset="0"/>
              <a:cs typeface="Lalezar" panose="00000500000000000000" pitchFamily="2" charset="-78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55492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250B7AC-165A-46CF-9913-75B269F73F67}"/>
              </a:ext>
            </a:extLst>
          </p:cNvPr>
          <p:cNvSpPr txBox="1"/>
          <p:nvPr/>
        </p:nvSpPr>
        <p:spPr>
          <a:xfrm>
            <a:off x="5422789" y="1483841"/>
            <a:ext cx="3236825" cy="2481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defTabSz="685800" rtl="1" fontAlgn="base">
              <a:lnSpc>
                <a:spcPct val="300000"/>
              </a:lnSpc>
              <a:buClrTx/>
            </a:pPr>
            <a:r>
              <a:rPr lang="fa-IR" sz="1350" b="1" kern="1200" dirty="0">
                <a:solidFill>
                  <a:schemeClr val="accent6">
                    <a:lumMod val="60000"/>
                    <a:lumOff val="40000"/>
                  </a:schemeClr>
                </a:solidFill>
                <a:latin typeface="Lalezar" panose="00000500000000000000" pitchFamily="2" charset="-78"/>
                <a:cs typeface="Lalezar" panose="00000500000000000000" pitchFamily="2" charset="-78"/>
              </a:rPr>
              <a:t>پیشنهاد می‌شود که چه افراد غیرحرفه‌ای و چه نیمه حرفه‌ای از صندوق‌های بورسی یا همان صندوق‌های سرمایه‌گذاری در بورس برای سرمایه‌گذاری در این بازار استفاده کنند. </a:t>
            </a:r>
            <a:endParaRPr lang="en-US" sz="1350" b="1" kern="1200" dirty="0">
              <a:solidFill>
                <a:schemeClr val="accent6">
                  <a:lumMod val="60000"/>
                  <a:lumOff val="40000"/>
                </a:schemeClr>
              </a:solidFill>
              <a:latin typeface="Lalezar" panose="00000500000000000000" pitchFamily="2" charset="-78"/>
              <a:cs typeface="Lalezar" panose="00000500000000000000" pitchFamily="2" charset="-78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473635-D032-4B7E-84AC-9F0CE852A74D}"/>
              </a:ext>
            </a:extLst>
          </p:cNvPr>
          <p:cNvSpPr txBox="1"/>
          <p:nvPr/>
        </p:nvSpPr>
        <p:spPr>
          <a:xfrm>
            <a:off x="5422789" y="534884"/>
            <a:ext cx="3236825" cy="72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685800" rtl="1" fontAlgn="base">
              <a:lnSpc>
                <a:spcPct val="115000"/>
              </a:lnSpc>
              <a:buClrTx/>
            </a:pPr>
            <a:r>
              <a:rPr lang="fa-IR" sz="1800" b="1" kern="1200" dirty="0">
                <a:solidFill>
                  <a:schemeClr val="bg1"/>
                </a:solidFill>
                <a:latin typeface="Lalezar" panose="00000500000000000000" pitchFamily="2" charset="-78"/>
                <a:ea typeface="Times New Roman" panose="02020603050405020304" pitchFamily="18" charset="0"/>
                <a:cs typeface="Lalezar" panose="00000500000000000000" pitchFamily="2" charset="-78"/>
              </a:rPr>
              <a:t>برای سرمایه‌گذاری در بورس از کجا شروع کنم؟</a:t>
            </a:r>
            <a:endParaRPr lang="en-US" sz="1500" b="1" kern="1200" dirty="0">
              <a:solidFill>
                <a:schemeClr val="bg1"/>
              </a:solidFill>
              <a:latin typeface="Lalezar" panose="00000500000000000000" pitchFamily="2" charset="-78"/>
              <a:ea typeface="Calibri" panose="020F0502020204030204" pitchFamily="34" charset="0"/>
              <a:cs typeface="Lalezar" panose="00000500000000000000" pitchFamily="2" charset="-78"/>
            </a:endParaRPr>
          </a:p>
        </p:txBody>
      </p:sp>
      <p:pic>
        <p:nvPicPr>
          <p:cNvPr id="3074" name="Picture 2" descr="sandogh2 – مشاور سرمایه گذاری تامین سرمایه نوین">
            <a:hlinkClick r:id="rId2" action="ppaction://hlinksldjump"/>
            <a:extLst>
              <a:ext uri="{FF2B5EF4-FFF2-40B4-BE49-F238E27FC236}">
                <a16:creationId xmlns:a16="http://schemas.microsoft.com/office/drawing/2014/main" id="{6E4415A1-51E2-4358-896D-1EFCD11922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2039" y="534884"/>
            <a:ext cx="4071481" cy="4179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257FF6A-5B95-4667-AAC2-E9BDCEB0F3D4}"/>
              </a:ext>
            </a:extLst>
          </p:cNvPr>
          <p:cNvSpPr txBox="1"/>
          <p:nvPr/>
        </p:nvSpPr>
        <p:spPr>
          <a:xfrm rot="16200000">
            <a:off x="-1626036" y="2692357"/>
            <a:ext cx="4289923" cy="3904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685800" rtl="1" fontAlgn="base">
              <a:lnSpc>
                <a:spcPts val="2250"/>
              </a:lnSpc>
              <a:spcAft>
                <a:spcPts val="1125"/>
              </a:spcAft>
              <a:buClrTx/>
            </a:pPr>
            <a:r>
              <a:rPr lang="fa-IR" sz="1800" dirty="0">
                <a:solidFill>
                  <a:srgbClr val="F72585"/>
                </a:solidFill>
                <a:effectLst>
                  <a:glow rad="101600">
                    <a:srgbClr val="FF0066">
                      <a:alpha val="60000"/>
                    </a:srgbClr>
                  </a:glow>
                </a:effectLst>
                <a:latin typeface="Lalezar"/>
                <a:cs typeface="Lalezar"/>
              </a:rPr>
              <a:t>آنچه در مورد سرمایه‌گذاری در بورس باید بدانید</a:t>
            </a:r>
            <a:endParaRPr lang="en-US" sz="1800" dirty="0">
              <a:solidFill>
                <a:srgbClr val="F72585"/>
              </a:solidFill>
              <a:effectLst>
                <a:glow rad="101600">
                  <a:srgbClr val="FF0066">
                    <a:alpha val="60000"/>
                  </a:srgbClr>
                </a:glow>
              </a:effectLst>
              <a:latin typeface="Lalezar"/>
              <a:cs typeface="Lalezar"/>
            </a:endParaRPr>
          </a:p>
        </p:txBody>
      </p:sp>
    </p:spTree>
    <p:extLst>
      <p:ext uri="{BB962C8B-B14F-4D97-AF65-F5344CB8AC3E}">
        <p14:creationId xmlns:p14="http://schemas.microsoft.com/office/powerpoint/2010/main" val="1292369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doors dir="ver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6C07639-BF50-4FDC-9D82-993926BDA08F}"/>
              </a:ext>
            </a:extLst>
          </p:cNvPr>
          <p:cNvSpPr txBox="1"/>
          <p:nvPr/>
        </p:nvSpPr>
        <p:spPr>
          <a:xfrm>
            <a:off x="2266657" y="50512"/>
            <a:ext cx="4610686" cy="6586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1" eaLnBrk="1" fontAlgn="base" latinLnBrk="0" hangingPunct="1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fa-IR" sz="3200" b="1" i="0" u="none" strike="noStrike" kern="1200" cap="none" spc="0" normalizeH="0" baseline="0" noProof="0" dirty="0">
                <a:ln>
                  <a:noFill/>
                </a:ln>
                <a:solidFill>
                  <a:srgbClr val="42FD39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Lalezar" panose="00000500000000000000" pitchFamily="2" charset="-78"/>
                <a:ea typeface="Calibri" panose="020F0502020204030204" pitchFamily="34" charset="0"/>
                <a:cs typeface="Lalezar" panose="00000500000000000000" pitchFamily="2" charset="-78"/>
                <a:sym typeface="Arial"/>
              </a:rPr>
              <a:t>بازار سرمایه در ایران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rgbClr val="42FD39"/>
              </a:solidFill>
              <a:effectLst>
                <a:glow rad="228600">
                  <a:schemeClr val="accent6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Lalezar" panose="00000500000000000000" pitchFamily="2" charset="-78"/>
              <a:ea typeface="Calibri" panose="020F0502020204030204" pitchFamily="34" charset="0"/>
              <a:cs typeface="Lalezar" panose="00000500000000000000" pitchFamily="2" charset="-78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D43640-0CE8-48EE-9335-30DE50EDEFAB}"/>
              </a:ext>
            </a:extLst>
          </p:cNvPr>
          <p:cNvSpPr txBox="1"/>
          <p:nvPr/>
        </p:nvSpPr>
        <p:spPr>
          <a:xfrm>
            <a:off x="1566407" y="4408560"/>
            <a:ext cx="5979382" cy="492443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</p:spPr>
        <p:txBody>
          <a:bodyPr wrap="square">
            <a:spAutoFit/>
          </a:bodyPr>
          <a:lstStyle/>
          <a:p>
            <a:pPr marR="0" lvl="0" algn="ctr" defTabSz="914400" rtl="1" eaLnBrk="1" fontAlgn="auto" latinLnBrk="0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r>
              <a:rPr kumimoji="0" lang="fa-IR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cs typeface="B Traffic" panose="00000400000000000000" pitchFamily="2" charset="-78"/>
                <a:sym typeface="Arial"/>
              </a:rPr>
              <a:t>‎</a:t>
            </a:r>
            <a:r>
              <a:rPr kumimoji="0" lang="fa-IR" sz="1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cs typeface="B Traffic" panose="00000400000000000000" pitchFamily="2" charset="-78"/>
                <a:sym typeface="Arial"/>
              </a:rPr>
              <a:t>در ده سال ابتدایی فعالیت بورس از سال 1346 تا 1357 جمع معاملات از حدود 150 میلیارد ریال بالاتر نرفت که 55 درصد آن مربوط به اوراق قرضه و 45 درصد بقیه مربوط به سهام شرکتها بود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cs typeface="B Traffic" panose="00000400000000000000" pitchFamily="2" charset="-78"/>
                <a:sym typeface="Arial"/>
              </a:rPr>
              <a:t>.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cs typeface="B Traffic" panose="00000400000000000000" pitchFamily="2" charset="-78"/>
              <a:sym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03D66C-822E-4B3F-8F75-E4760B4FF266}"/>
              </a:ext>
            </a:extLst>
          </p:cNvPr>
          <p:cNvSpPr txBox="1"/>
          <p:nvPr/>
        </p:nvSpPr>
        <p:spPr>
          <a:xfrm>
            <a:off x="6820230" y="1037425"/>
            <a:ext cx="2053425" cy="307777"/>
          </a:xfrm>
          <a:prstGeom prst="rect">
            <a:avLst/>
          </a:prstGeom>
          <a:noFill/>
          <a:ln>
            <a:solidFill>
              <a:srgbClr val="FFFF00"/>
            </a:solidFill>
            <a:prstDash val="sysDot"/>
          </a:ln>
        </p:spPr>
        <p:txBody>
          <a:bodyPr wrap="square">
            <a:spAutoFit/>
          </a:bodyPr>
          <a:lstStyle/>
          <a:p>
            <a:pPr algn="r" rtl="1"/>
            <a:r>
              <a:rPr kumimoji="0" lang="fa-IR" sz="1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Lalezar" panose="00000500000000000000" pitchFamily="2" charset="-78"/>
                <a:cs typeface="B Titr" panose="00000700000000000000" pitchFamily="2" charset="-78"/>
                <a:sym typeface="Arial"/>
              </a:rPr>
              <a:t>سال 1315 هجری شمسی</a:t>
            </a:r>
            <a:endParaRPr lang="en-US" dirty="0">
              <a:solidFill>
                <a:srgbClr val="FFFF00"/>
              </a:solidFill>
              <a:latin typeface="Lalezar" panose="00000500000000000000" pitchFamily="2" charset="-78"/>
              <a:cs typeface="B Titr" panose="00000700000000000000" pitchFamily="2" charset="-78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C314A0-859A-4B12-9A23-FEECA3B00863}"/>
              </a:ext>
            </a:extLst>
          </p:cNvPr>
          <p:cNvSpPr txBox="1"/>
          <p:nvPr/>
        </p:nvSpPr>
        <p:spPr>
          <a:xfrm>
            <a:off x="524786" y="860198"/>
            <a:ext cx="623581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just" defTabSz="914400" rtl="1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r>
              <a:rPr kumimoji="0" lang="fa-IR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cs typeface="B Traffic" panose="00000400000000000000" pitchFamily="2" charset="-78"/>
                <a:sym typeface="Arial"/>
              </a:rPr>
              <a:t>مطالعات اولیه بر روی ایجاد بورس آغاز شد و اساسنامه داخلی بورس تهیه شد </a:t>
            </a:r>
            <a:r>
              <a:rPr kumimoji="0" lang="fa-IR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B Traffic" panose="00000400000000000000" pitchFamily="2" charset="-78"/>
                <a:sym typeface="Arial"/>
              </a:rPr>
              <a:t>(بدلیل شروع جنگ جهانی دوم بررسی و تاسیس بورس در ایران بیش از 25 سال به تاخیر افتاد).</a:t>
            </a:r>
            <a:endParaRPr kumimoji="0" lang="fa-IR" sz="2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Calibri" panose="020F0502020204030204" pitchFamily="34" charset="0"/>
              <a:cs typeface="B Traffic" panose="00000400000000000000" pitchFamily="2" charset="-78"/>
              <a:sym typeface="Arial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16275DA-5315-421B-ACF8-5E838EA3CF70}"/>
              </a:ext>
            </a:extLst>
          </p:cNvPr>
          <p:cNvSpPr txBox="1"/>
          <p:nvPr/>
        </p:nvSpPr>
        <p:spPr>
          <a:xfrm>
            <a:off x="6820229" y="1886829"/>
            <a:ext cx="2053425" cy="307777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txBody>
          <a:bodyPr wrap="square">
            <a:spAutoFit/>
          </a:bodyPr>
          <a:lstStyle/>
          <a:p>
            <a:pPr algn="r" rtl="1"/>
            <a:r>
              <a:rPr kumimoji="0" lang="fa-IR" sz="1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Lalezar" panose="00000500000000000000" pitchFamily="2" charset="-78"/>
                <a:cs typeface="B Titr" panose="00000700000000000000" pitchFamily="2" charset="-78"/>
                <a:sym typeface="Arial"/>
              </a:rPr>
              <a:t>سال 1341 هجری شمسی </a:t>
            </a:r>
            <a:endParaRPr lang="en-US" dirty="0">
              <a:solidFill>
                <a:srgbClr val="FF0000"/>
              </a:solidFill>
              <a:latin typeface="Lalezar" panose="00000500000000000000" pitchFamily="2" charset="-78"/>
              <a:cs typeface="B Titr" panose="00000700000000000000" pitchFamily="2" charset="-78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1A0076-D981-4D95-A27D-4E1ABDBEB634}"/>
              </a:ext>
            </a:extLst>
          </p:cNvPr>
          <p:cNvSpPr txBox="1"/>
          <p:nvPr/>
        </p:nvSpPr>
        <p:spPr>
          <a:xfrm>
            <a:off x="524786" y="1716993"/>
            <a:ext cx="6235810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just" defTabSz="914400" rtl="1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r>
              <a:rPr kumimoji="0" lang="fa-IR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cs typeface="B Traffic" panose="00000400000000000000" pitchFamily="2" charset="-78"/>
                <a:sym typeface="Arial"/>
              </a:rPr>
              <a:t>کمیسیونی در وزارت بازرگانی با حضور نمایندگان وزارت دارایی ، وزارت بازرگانی و بانک توسعه صنعت و معدن ایران تشکیل و موافقت نامه اولیه تاسیس بورس سهام دراین  کمیسیون تنظیم شد.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F3C6989-C098-43EA-AE32-507AB7E7BD6B}"/>
              </a:ext>
            </a:extLst>
          </p:cNvPr>
          <p:cNvSpPr txBox="1"/>
          <p:nvPr/>
        </p:nvSpPr>
        <p:spPr>
          <a:xfrm>
            <a:off x="6820229" y="2770780"/>
            <a:ext cx="2053425" cy="307777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txBody>
          <a:bodyPr wrap="square">
            <a:spAutoFit/>
          </a:bodyPr>
          <a:lstStyle/>
          <a:p>
            <a:pPr algn="r" rtl="1"/>
            <a:r>
              <a:rPr kumimoji="0" lang="fa-IR" sz="14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uLnTx/>
                <a:uFillTx/>
                <a:latin typeface="Lalezar" panose="00000500000000000000" pitchFamily="2" charset="-78"/>
                <a:cs typeface="B Titr" panose="00000700000000000000" pitchFamily="2" charset="-78"/>
                <a:sym typeface="Arial"/>
              </a:rPr>
              <a:t>سال 1345 هجری شمسی 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Lalezar" panose="00000500000000000000" pitchFamily="2" charset="-78"/>
              <a:cs typeface="B Titr" panose="00000700000000000000" pitchFamily="2" charset="-78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C0E27E4-05ED-4E9D-86AB-A034313B3B9A}"/>
              </a:ext>
            </a:extLst>
          </p:cNvPr>
          <p:cNvSpPr txBox="1"/>
          <p:nvPr/>
        </p:nvSpPr>
        <p:spPr>
          <a:xfrm>
            <a:off x="405517" y="2608677"/>
            <a:ext cx="635507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just" defTabSz="914400" rtl="1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r>
              <a:rPr kumimoji="0" lang="fa-IR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cs typeface="B Traffic" panose="00000400000000000000" pitchFamily="2" charset="-78"/>
                <a:sym typeface="Arial"/>
              </a:rPr>
              <a:t>قانون تشکیل بورس اوراق بهادار در مجلس تصویب و برای اجرا از سوی وزارت اقتصاد به بانک مرکزی ابلاغ شد.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89DEFA2-596A-4DB1-A962-80E97E196A3B}"/>
              </a:ext>
            </a:extLst>
          </p:cNvPr>
          <p:cNvSpPr txBox="1"/>
          <p:nvPr/>
        </p:nvSpPr>
        <p:spPr>
          <a:xfrm>
            <a:off x="6820229" y="3634670"/>
            <a:ext cx="2053425" cy="307777"/>
          </a:xfrm>
          <a:prstGeom prst="rect">
            <a:avLst/>
          </a:prstGeom>
          <a:noFill/>
          <a:ln>
            <a:solidFill>
              <a:srgbClr val="00B050"/>
            </a:solidFill>
            <a:prstDash val="sysDot"/>
          </a:ln>
        </p:spPr>
        <p:txBody>
          <a:bodyPr wrap="square">
            <a:spAutoFit/>
          </a:bodyPr>
          <a:lstStyle/>
          <a:p>
            <a:pPr algn="r" rtl="1"/>
            <a:r>
              <a:rPr kumimoji="0" lang="fa-IR" sz="14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Lalezar" panose="00000500000000000000" pitchFamily="2" charset="-78"/>
                <a:cs typeface="B Titr" panose="00000700000000000000" pitchFamily="2" charset="-78"/>
                <a:sym typeface="Arial"/>
              </a:rPr>
              <a:t>15 بهمن سال 1346</a:t>
            </a:r>
            <a:endParaRPr lang="en-US" dirty="0">
              <a:solidFill>
                <a:srgbClr val="00B050"/>
              </a:solidFill>
              <a:latin typeface="Lalezar" panose="00000500000000000000" pitchFamily="2" charset="-78"/>
              <a:cs typeface="B Titr" panose="00000700000000000000" pitchFamily="2" charset="-7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EF7D5FA-9B22-4E7A-B6AE-460D0647B8F1}"/>
              </a:ext>
            </a:extLst>
          </p:cNvPr>
          <p:cNvSpPr txBox="1"/>
          <p:nvPr/>
        </p:nvSpPr>
        <p:spPr>
          <a:xfrm>
            <a:off x="405517" y="3402004"/>
            <a:ext cx="635507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just" defTabSz="914400" rtl="1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r>
              <a:rPr kumimoji="0" lang="fa-IR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cs typeface="B Traffic" panose="00000400000000000000" pitchFamily="2" charset="-78"/>
                <a:sym typeface="Arial"/>
              </a:rPr>
              <a:t>با انجام چند معامله بر روی سهام بانک توسعه صنعت و معدن به طوری رسمی فعالیت خود را آغاز کرد همزمان با آن اوراق قرضه دولتی ، اسناد خزانه واوراق قرضه سازمان گسترش مالکیت صنعتی وا وراق قرضه عباس آباد به بورس راه یافتند.</a:t>
            </a:r>
          </a:p>
        </p:txBody>
      </p:sp>
    </p:spTree>
    <p:extLst>
      <p:ext uri="{BB962C8B-B14F-4D97-AF65-F5344CB8AC3E}">
        <p14:creationId xmlns:p14="http://schemas.microsoft.com/office/powerpoint/2010/main" val="1190113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honeycomb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mph" presetSubtype="0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5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mph" presetSubtype="0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8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9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2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3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indefinit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6" dur="indefinite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indefinit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7" dur="indefinite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60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7" grpId="1" animBg="1"/>
      <p:bldP spid="8" grpId="0"/>
      <p:bldP spid="8" grpId="1"/>
      <p:bldP spid="9" grpId="0" animBg="1"/>
      <p:bldP spid="9" grpId="1" animBg="1"/>
      <p:bldP spid="10" grpId="0"/>
      <p:bldP spid="10" grpId="1"/>
      <p:bldP spid="11" grpId="0" animBg="1"/>
      <p:bldP spid="11" grpId="1" animBg="1"/>
      <p:bldP spid="12" grpId="0"/>
      <p:bldP spid="12" grpId="1"/>
      <p:bldP spid="13" grpId="0" animBg="1"/>
      <p:bldP spid="13" grpId="1" animBg="1"/>
      <p:bldP spid="14" grpId="0"/>
      <p:bldP spid="14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6C07639-BF50-4FDC-9D82-993926BDA08F}"/>
              </a:ext>
            </a:extLst>
          </p:cNvPr>
          <p:cNvSpPr txBox="1"/>
          <p:nvPr/>
        </p:nvSpPr>
        <p:spPr>
          <a:xfrm>
            <a:off x="2266657" y="50512"/>
            <a:ext cx="4610686" cy="6586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1" eaLnBrk="1" fontAlgn="base" latinLnBrk="0" hangingPunct="1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fa-IR" sz="3200" b="1" i="0" u="none" strike="noStrike" kern="1200" cap="none" spc="0" normalizeH="0" baseline="0" noProof="0" dirty="0">
                <a:ln>
                  <a:noFill/>
                </a:ln>
                <a:solidFill>
                  <a:srgbClr val="42FD39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Lalezar" panose="00000500000000000000" pitchFamily="2" charset="-78"/>
                <a:ea typeface="Calibri" panose="020F0502020204030204" pitchFamily="34" charset="0"/>
                <a:cs typeface="Lalezar" panose="00000500000000000000" pitchFamily="2" charset="-78"/>
                <a:sym typeface="Arial"/>
              </a:rPr>
              <a:t>بازار سرمایه در ایران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rgbClr val="42FD39"/>
              </a:solidFill>
              <a:effectLst>
                <a:glow rad="228600">
                  <a:schemeClr val="accent6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Lalezar" panose="00000500000000000000" pitchFamily="2" charset="-78"/>
              <a:ea typeface="Calibri" panose="020F0502020204030204" pitchFamily="34" charset="0"/>
              <a:cs typeface="Lalezar" panose="00000500000000000000" pitchFamily="2" charset="-78"/>
              <a:sym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03D66C-822E-4B3F-8F75-E4760B4FF266}"/>
              </a:ext>
            </a:extLst>
          </p:cNvPr>
          <p:cNvSpPr txBox="1"/>
          <p:nvPr/>
        </p:nvSpPr>
        <p:spPr>
          <a:xfrm>
            <a:off x="6820230" y="1268011"/>
            <a:ext cx="2053425" cy="307777"/>
          </a:xfrm>
          <a:prstGeom prst="rect">
            <a:avLst/>
          </a:prstGeom>
          <a:noFill/>
          <a:ln>
            <a:solidFill>
              <a:srgbClr val="FFFF00"/>
            </a:solidFill>
            <a:prstDash val="sysDot"/>
          </a:ln>
        </p:spPr>
        <p:txBody>
          <a:bodyPr wrap="square">
            <a:spAutoFit/>
          </a:bodyPr>
          <a:lstStyle/>
          <a:p>
            <a:pPr algn="r" rtl="1"/>
            <a:r>
              <a:rPr lang="fa-IR" b="1" kern="1200" dirty="0">
                <a:solidFill>
                  <a:srgbClr val="FFFF00"/>
                </a:solidFill>
                <a:latin typeface="Lalezar" panose="00000500000000000000" pitchFamily="2" charset="-78"/>
                <a:cs typeface="B Titr" panose="00000700000000000000" pitchFamily="2" charset="-78"/>
              </a:rPr>
              <a:t>سال 1357 تا 1366</a:t>
            </a:r>
            <a:endParaRPr lang="en-US" dirty="0">
              <a:solidFill>
                <a:srgbClr val="FFFF00"/>
              </a:solidFill>
              <a:latin typeface="Lalezar" panose="00000500000000000000" pitchFamily="2" charset="-78"/>
              <a:cs typeface="B Titr" panose="00000700000000000000" pitchFamily="2" charset="-78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C314A0-859A-4B12-9A23-FEECA3B00863}"/>
              </a:ext>
            </a:extLst>
          </p:cNvPr>
          <p:cNvSpPr txBox="1"/>
          <p:nvPr/>
        </p:nvSpPr>
        <p:spPr>
          <a:xfrm>
            <a:off x="524786" y="1241860"/>
            <a:ext cx="62358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 rtl="1">
              <a:lnSpc>
                <a:spcPct val="150000"/>
              </a:lnSpc>
              <a:defRPr/>
            </a:pPr>
            <a:r>
              <a:rPr lang="fa-IR" sz="1200" b="1" kern="1200" dirty="0">
                <a:solidFill>
                  <a:srgbClr val="FFFFFF"/>
                </a:solidFill>
                <a:latin typeface="Arial" panose="020B0604020202020204" pitchFamily="34" charset="0"/>
                <a:cs typeface="B Traffic" panose="00000400000000000000" pitchFamily="2" charset="-78"/>
              </a:rPr>
              <a:t>با توجه به مشکلاتی همچون جنگ تحمیلی ارزش معاملات 45 میلیارد ریال کاهش پیدا کرد.</a:t>
            </a:r>
            <a:endParaRPr kumimoji="0" lang="fa-IR" sz="2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Calibri" panose="020F0502020204030204" pitchFamily="34" charset="0"/>
              <a:cs typeface="B Traffic" panose="00000400000000000000" pitchFamily="2" charset="-78"/>
              <a:sym typeface="Arial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16275DA-5315-421B-ACF8-5E838EA3CF70}"/>
              </a:ext>
            </a:extLst>
          </p:cNvPr>
          <p:cNvSpPr txBox="1"/>
          <p:nvPr/>
        </p:nvSpPr>
        <p:spPr>
          <a:xfrm>
            <a:off x="6820229" y="2117415"/>
            <a:ext cx="2053425" cy="307777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txBody>
          <a:bodyPr wrap="square">
            <a:spAutoFit/>
          </a:bodyPr>
          <a:lstStyle/>
          <a:p>
            <a:pPr algn="r" rtl="1"/>
            <a:r>
              <a:rPr lang="fa-IR" b="1" kern="1200" dirty="0">
                <a:solidFill>
                  <a:srgbClr val="FF0000"/>
                </a:solidFill>
                <a:latin typeface="Lalezar" panose="00000500000000000000" pitchFamily="2" charset="-78"/>
                <a:cs typeface="B Titr" panose="00000700000000000000" pitchFamily="2" charset="-78"/>
              </a:rPr>
              <a:t>سال 1367 تا سال 1376</a:t>
            </a:r>
            <a:endParaRPr lang="en-US" dirty="0">
              <a:solidFill>
                <a:srgbClr val="FF0000"/>
              </a:solidFill>
              <a:latin typeface="Lalezar" panose="00000500000000000000" pitchFamily="2" charset="-78"/>
              <a:cs typeface="B Titr" panose="00000700000000000000" pitchFamily="2" charset="-78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1A0076-D981-4D95-A27D-4E1ABDBEB634}"/>
              </a:ext>
            </a:extLst>
          </p:cNvPr>
          <p:cNvSpPr txBox="1"/>
          <p:nvPr/>
        </p:nvSpPr>
        <p:spPr>
          <a:xfrm>
            <a:off x="524786" y="1947579"/>
            <a:ext cx="623581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 rtl="1">
              <a:lnSpc>
                <a:spcPct val="150000"/>
              </a:lnSpc>
              <a:defRPr/>
            </a:pPr>
            <a:r>
              <a:rPr lang="fa-IR" sz="1200" b="1" kern="1200" dirty="0">
                <a:solidFill>
                  <a:srgbClr val="FFFFFF"/>
                </a:solidFill>
                <a:latin typeface="Arial" panose="020B0604020202020204" pitchFamily="34" charset="0"/>
                <a:cs typeface="B Traffic" panose="00000400000000000000" pitchFamily="2" charset="-78"/>
              </a:rPr>
              <a:t>پس از سالهای جنگ ارزش معاملات به ده هزار و 506 میلیارد ریال رسید که حدود 23 هزار درصد رشد درارزش معاملات بازار سهام است.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F3C6989-C098-43EA-AE32-507AB7E7BD6B}"/>
              </a:ext>
            </a:extLst>
          </p:cNvPr>
          <p:cNvSpPr txBox="1"/>
          <p:nvPr/>
        </p:nvSpPr>
        <p:spPr>
          <a:xfrm>
            <a:off x="6820229" y="3001366"/>
            <a:ext cx="2053425" cy="307777"/>
          </a:xfrm>
          <a:prstGeom prst="rect">
            <a:avLst/>
          </a:prstGeom>
          <a:noFill/>
          <a:ln>
            <a:solidFill>
              <a:srgbClr val="00B050"/>
            </a:solidFill>
            <a:prstDash val="sysDot"/>
          </a:ln>
        </p:spPr>
        <p:txBody>
          <a:bodyPr wrap="square">
            <a:spAutoFit/>
          </a:bodyPr>
          <a:lstStyle/>
          <a:p>
            <a:pPr algn="r" rtl="1"/>
            <a:r>
              <a:rPr lang="fa-IR" b="1" kern="1200" dirty="0">
                <a:solidFill>
                  <a:srgbClr val="00B050"/>
                </a:solidFill>
                <a:latin typeface="Lalezar" panose="00000500000000000000" pitchFamily="2" charset="-78"/>
                <a:cs typeface="B Titr" panose="00000700000000000000" pitchFamily="2" charset="-78"/>
              </a:rPr>
              <a:t>سال 1377 تا 1386</a:t>
            </a:r>
            <a:endParaRPr lang="en-US" dirty="0">
              <a:solidFill>
                <a:srgbClr val="00B050"/>
              </a:solidFill>
              <a:latin typeface="Lalezar" panose="00000500000000000000" pitchFamily="2" charset="-78"/>
              <a:cs typeface="B Titr" panose="00000700000000000000" pitchFamily="2" charset="-78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C0E27E4-05ED-4E9D-86AB-A034313B3B9A}"/>
              </a:ext>
            </a:extLst>
          </p:cNvPr>
          <p:cNvSpPr txBox="1"/>
          <p:nvPr/>
        </p:nvSpPr>
        <p:spPr>
          <a:xfrm>
            <a:off x="405517" y="2839263"/>
            <a:ext cx="635507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 rtl="1">
              <a:lnSpc>
                <a:spcPct val="150000"/>
              </a:lnSpc>
              <a:defRPr/>
            </a:pPr>
            <a:r>
              <a:rPr lang="fa-IR" sz="1200" b="1" kern="1200" dirty="0">
                <a:solidFill>
                  <a:srgbClr val="FFFFFF"/>
                </a:solidFill>
                <a:latin typeface="Arial" panose="020B0604020202020204" pitchFamily="34" charset="0"/>
                <a:cs typeface="B Traffic" panose="00000400000000000000" pitchFamily="2" charset="-78"/>
              </a:rPr>
              <a:t>در مقایسه با قبل 5 هزار و 322 درصد افزایش در ارزش معاملات داشتیم واین رقم به بیش از 569 میلیارد ریال رسید.</a:t>
            </a:r>
            <a:endParaRPr kumimoji="0" lang="fa-IR" sz="1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cs typeface="B Traffic" panose="00000400000000000000" pitchFamily="2" charset="-78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83897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mph" presetSubtype="0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5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mph" presetSubtype="0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8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9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2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3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indefinit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6" dur="indefinite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/>
      <p:bldP spid="8" grpId="1"/>
      <p:bldP spid="9" grpId="0" animBg="1"/>
      <p:bldP spid="9" grpId="1" animBg="1"/>
      <p:bldP spid="10" grpId="0"/>
      <p:bldP spid="10" grpId="1"/>
      <p:bldP spid="11" grpId="0" animBg="1"/>
      <p:bldP spid="11" grpId="1" animBg="1"/>
      <p:bldP spid="12" grpId="0"/>
      <p:bldP spid="12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C79E60EA-A1EF-40D8-908E-EA72E910792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31616447"/>
              </p:ext>
            </p:extLst>
          </p:nvPr>
        </p:nvGraphicFramePr>
        <p:xfrm>
          <a:off x="-115294" y="922350"/>
          <a:ext cx="9374587" cy="37371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0D805673-F0C9-4D98-AF09-8C02DDF7A648}"/>
              </a:ext>
            </a:extLst>
          </p:cNvPr>
          <p:cNvSpPr txBox="1"/>
          <p:nvPr/>
        </p:nvSpPr>
        <p:spPr>
          <a:xfrm>
            <a:off x="2266657" y="50512"/>
            <a:ext cx="4610686" cy="6586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1" eaLnBrk="1" fontAlgn="base" latinLnBrk="0" hangingPunct="1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fa-IR" sz="3200" b="1" i="0" u="none" strike="noStrike" kern="1200" cap="none" spc="0" normalizeH="0" baseline="0" noProof="0" dirty="0">
                <a:ln>
                  <a:noFill/>
                </a:ln>
                <a:solidFill>
                  <a:srgbClr val="42FD39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Lalezar" panose="00000500000000000000" pitchFamily="2" charset="-78"/>
                <a:ea typeface="Calibri" panose="020F0502020204030204" pitchFamily="34" charset="0"/>
                <a:cs typeface="Lalezar" panose="00000500000000000000" pitchFamily="2" charset="-78"/>
                <a:sym typeface="Arial"/>
              </a:rPr>
              <a:t>بازار سرمایه در ایران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rgbClr val="42FD39"/>
              </a:solidFill>
              <a:effectLst>
                <a:glow rad="228600">
                  <a:schemeClr val="accent6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Lalezar" panose="00000500000000000000" pitchFamily="2" charset="-78"/>
              <a:ea typeface="Calibri" panose="020F0502020204030204" pitchFamily="34" charset="0"/>
              <a:cs typeface="Lalezar" panose="00000500000000000000" pitchFamily="2" charset="-78"/>
              <a:sym typeface="Arial"/>
            </a:endParaRPr>
          </a:p>
        </p:txBody>
      </p:sp>
      <p:pic>
        <p:nvPicPr>
          <p:cNvPr id="4" name="Picture 3">
            <a:hlinkClick r:id="rId7" action="ppaction://hlinksldjump"/>
            <a:extLst>
              <a:ext uri="{FF2B5EF4-FFF2-40B4-BE49-F238E27FC236}">
                <a16:creationId xmlns:a16="http://schemas.microsoft.com/office/drawing/2014/main" id="{8EC28640-715B-477E-90DC-A43EA2D325C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68649">
            <a:off x="8479220" y="4478719"/>
            <a:ext cx="607495" cy="607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970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ip dir="r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AD79C704-7D7B-4448-BC25-28AFDEB2B0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4095935"/>
              </p:ext>
            </p:extLst>
          </p:nvPr>
        </p:nvGraphicFramePr>
        <p:xfrm>
          <a:off x="1462469" y="1273644"/>
          <a:ext cx="5998800" cy="2850653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999400">
                  <a:extLst>
                    <a:ext uri="{9D8B030D-6E8A-4147-A177-3AD203B41FA5}">
                      <a16:colId xmlns:a16="http://schemas.microsoft.com/office/drawing/2014/main" val="864522387"/>
                    </a:ext>
                  </a:extLst>
                </a:gridCol>
                <a:gridCol w="2999400">
                  <a:extLst>
                    <a:ext uri="{9D8B030D-6E8A-4147-A177-3AD203B41FA5}">
                      <a16:colId xmlns:a16="http://schemas.microsoft.com/office/drawing/2014/main" val="540907189"/>
                    </a:ext>
                  </a:extLst>
                </a:gridCol>
              </a:tblGrid>
              <a:tr h="388061">
                <a:tc>
                  <a:txBody>
                    <a:bodyPr/>
                    <a:lstStyle/>
                    <a:p>
                      <a:pPr algn="ctr"/>
                      <a:r>
                        <a:rPr lang="fa-IR" sz="1800" b="1" dirty="0">
                          <a:cs typeface="B Zar" panose="00000400000000000000" pitchFamily="2" charset="-78"/>
                        </a:rPr>
                        <a:t>بازده ده ساله(1388 الی1398)</a:t>
                      </a:r>
                      <a:endParaRPr lang="en-US" sz="1800" b="1" dirty="0">
                        <a:cs typeface="B Zar" panose="000004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1800" b="1" dirty="0">
                          <a:cs typeface="B Zar" panose="00000400000000000000" pitchFamily="2" charset="-78"/>
                        </a:rPr>
                        <a:t>بازار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8441599"/>
                  </a:ext>
                </a:extLst>
              </a:tr>
              <a:tr h="615648">
                <a:tc>
                  <a:txBody>
                    <a:bodyPr/>
                    <a:lstStyle/>
                    <a:p>
                      <a:pPr algn="ctr"/>
                      <a:r>
                        <a:rPr lang="fa-IR" sz="1800" b="1" dirty="0">
                          <a:solidFill>
                            <a:srgbClr val="FF0000"/>
                          </a:solidFill>
                          <a:cs typeface="B Zar" panose="00000400000000000000" pitchFamily="2" charset="-78"/>
                        </a:rPr>
                        <a:t>2400%</a:t>
                      </a:r>
                      <a:endParaRPr lang="en-US" sz="1800" b="1" dirty="0">
                        <a:solidFill>
                          <a:srgbClr val="FF0000"/>
                        </a:solidFill>
                        <a:cs typeface="B Zar" panose="000004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1800" b="1" dirty="0">
                          <a:solidFill>
                            <a:srgbClr val="FF0000"/>
                          </a:solidFill>
                          <a:cs typeface="B Zar" panose="00000400000000000000" pitchFamily="2" charset="-78"/>
                        </a:rPr>
                        <a:t>سهام</a:t>
                      </a:r>
                      <a:endParaRPr lang="en-US" sz="1800" b="1" dirty="0">
                        <a:solidFill>
                          <a:srgbClr val="FF0000"/>
                        </a:solidFill>
                        <a:cs typeface="B Zar" panose="00000400000000000000" pitchFamily="2" charset="-7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4727428"/>
                  </a:ext>
                </a:extLst>
              </a:tr>
              <a:tr h="615648">
                <a:tc>
                  <a:txBody>
                    <a:bodyPr/>
                    <a:lstStyle/>
                    <a:p>
                      <a:pPr algn="ctr"/>
                      <a:r>
                        <a:rPr lang="fa-IR" sz="1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cs typeface="B Zar" panose="00000400000000000000" pitchFamily="2" charset="-78"/>
                        </a:rPr>
                        <a:t>1466%</a:t>
                      </a:r>
                      <a:endParaRPr lang="en-US" sz="1800" b="1" dirty="0">
                        <a:solidFill>
                          <a:schemeClr val="bg2">
                            <a:lumMod val="75000"/>
                          </a:schemeClr>
                        </a:solidFill>
                        <a:cs typeface="B Zar" panose="000004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1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cs typeface="B Zar" panose="00000400000000000000" pitchFamily="2" charset="-78"/>
                        </a:rPr>
                        <a:t>سکه</a:t>
                      </a:r>
                      <a:endParaRPr lang="en-US" sz="1800" b="1" dirty="0">
                        <a:solidFill>
                          <a:schemeClr val="bg2">
                            <a:lumMod val="75000"/>
                          </a:schemeClr>
                        </a:solidFill>
                        <a:cs typeface="B Zar" panose="00000400000000000000" pitchFamily="2" charset="-7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912757"/>
                  </a:ext>
                </a:extLst>
              </a:tr>
              <a:tr h="615648">
                <a:tc>
                  <a:txBody>
                    <a:bodyPr/>
                    <a:lstStyle/>
                    <a:p>
                      <a:pPr algn="ctr"/>
                      <a:r>
                        <a:rPr lang="fa-IR" sz="1800" b="1" dirty="0">
                          <a:solidFill>
                            <a:srgbClr val="00B0F0"/>
                          </a:solidFill>
                          <a:cs typeface="B Zar" panose="00000400000000000000" pitchFamily="2" charset="-78"/>
                        </a:rPr>
                        <a:t>1035%</a:t>
                      </a:r>
                      <a:endParaRPr lang="en-US" sz="1800" b="1" dirty="0">
                        <a:solidFill>
                          <a:srgbClr val="00B0F0"/>
                        </a:solidFill>
                        <a:cs typeface="B Zar" panose="000004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1800" b="1" dirty="0">
                          <a:solidFill>
                            <a:srgbClr val="00B0F0"/>
                          </a:solidFill>
                          <a:cs typeface="B Zar" panose="00000400000000000000" pitchFamily="2" charset="-78"/>
                        </a:rPr>
                        <a:t>ارز</a:t>
                      </a:r>
                      <a:endParaRPr lang="en-US" sz="1800" b="1" dirty="0">
                        <a:solidFill>
                          <a:srgbClr val="00B0F0"/>
                        </a:solidFill>
                        <a:cs typeface="B Zar" panose="00000400000000000000" pitchFamily="2" charset="-7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7364715"/>
                  </a:ext>
                </a:extLst>
              </a:tr>
              <a:tr h="615648">
                <a:tc>
                  <a:txBody>
                    <a:bodyPr/>
                    <a:lstStyle/>
                    <a:p>
                      <a:pPr algn="ctr"/>
                      <a:r>
                        <a:rPr lang="fa-IR" sz="1800" b="1" dirty="0">
                          <a:solidFill>
                            <a:schemeClr val="accent4">
                              <a:lumMod val="50000"/>
                            </a:schemeClr>
                          </a:solidFill>
                          <a:cs typeface="B Zar" panose="00000400000000000000" pitchFamily="2" charset="-78"/>
                        </a:rPr>
                        <a:t>672%</a:t>
                      </a:r>
                      <a:endParaRPr lang="en-US" sz="1800" b="1" dirty="0">
                        <a:solidFill>
                          <a:schemeClr val="accent4">
                            <a:lumMod val="50000"/>
                          </a:schemeClr>
                        </a:solidFill>
                        <a:cs typeface="B Zar" panose="000004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1800" b="1" dirty="0">
                          <a:solidFill>
                            <a:schemeClr val="accent4">
                              <a:lumMod val="50000"/>
                            </a:schemeClr>
                          </a:solidFill>
                          <a:cs typeface="B Zar" panose="00000400000000000000" pitchFamily="2" charset="-78"/>
                        </a:rPr>
                        <a:t>مسکن</a:t>
                      </a:r>
                      <a:endParaRPr lang="en-US" sz="1800" b="1" dirty="0">
                        <a:solidFill>
                          <a:schemeClr val="accent4">
                            <a:lumMod val="50000"/>
                          </a:schemeClr>
                        </a:solidFill>
                        <a:cs typeface="B Zar" panose="00000400000000000000" pitchFamily="2" charset="-7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85091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40979960-456F-4569-88BA-87EB4C21E606}"/>
              </a:ext>
            </a:extLst>
          </p:cNvPr>
          <p:cNvSpPr txBox="1"/>
          <p:nvPr/>
        </p:nvSpPr>
        <p:spPr>
          <a:xfrm>
            <a:off x="1518698" y="202958"/>
            <a:ext cx="5589767" cy="6586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1" eaLnBrk="1" fontAlgn="base" latinLnBrk="0" hangingPunct="1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fa-IR" sz="3200" b="1" i="0" u="none" strike="noStrike" kern="1200" cap="none" spc="0" normalizeH="0" baseline="0" noProof="0" dirty="0">
                <a:ln>
                  <a:noFill/>
                </a:ln>
                <a:solidFill>
                  <a:srgbClr val="42FD39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Lalezar" panose="00000500000000000000" pitchFamily="2" charset="-78"/>
                <a:ea typeface="Calibri" panose="020F0502020204030204" pitchFamily="34" charset="0"/>
                <a:cs typeface="Lalezar" panose="00000500000000000000" pitchFamily="2" charset="-78"/>
                <a:sym typeface="Arial"/>
              </a:rPr>
              <a:t>سرمایه گذاری در بازارهای مختلف</a:t>
            </a:r>
          </a:p>
        </p:txBody>
      </p:sp>
    </p:spTree>
    <p:extLst>
      <p:ext uri="{BB962C8B-B14F-4D97-AF65-F5344CB8AC3E}">
        <p14:creationId xmlns:p14="http://schemas.microsoft.com/office/powerpoint/2010/main" val="341323650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restige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9"/>
          <p:cNvSpPr txBox="1">
            <a:spLocks noGrp="1"/>
          </p:cNvSpPr>
          <p:nvPr>
            <p:ph type="title"/>
          </p:nvPr>
        </p:nvSpPr>
        <p:spPr>
          <a:xfrm>
            <a:off x="-481512" y="470794"/>
            <a:ext cx="8520600" cy="854400"/>
          </a:xfrm>
          <a:prstGeom prst="rect">
            <a:avLst/>
          </a:prstGeom>
          <a:effectLst>
            <a:outerShdw blurRad="271463" dist="9525" dir="4680000" algn="bl" rotWithShape="0">
              <a:srgbClr val="F72585">
                <a:alpha val="8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dirty="0">
                <a:solidFill>
                  <a:srgbClr val="F72585"/>
                </a:solidFill>
                <a:latin typeface="Lalezar"/>
                <a:ea typeface="Lalezar"/>
                <a:cs typeface="Lalezar"/>
                <a:sym typeface="Lalezar"/>
              </a:rPr>
              <a:t>ویژگی‌ها</a:t>
            </a:r>
            <a:r>
              <a:rPr lang="fa-IR" dirty="0">
                <a:solidFill>
                  <a:srgbClr val="F72585"/>
                </a:solidFill>
                <a:latin typeface="Lalezar"/>
                <a:ea typeface="Lalezar"/>
                <a:cs typeface="Lalezar"/>
                <a:sym typeface="Lalezar"/>
              </a:rPr>
              <a:t>ی ره  آورد</a:t>
            </a:r>
            <a:endParaRPr dirty="0">
              <a:solidFill>
                <a:srgbClr val="F72585"/>
              </a:solidFill>
              <a:latin typeface="Lalezar"/>
              <a:ea typeface="Lalezar"/>
              <a:cs typeface="Lalezar"/>
              <a:sym typeface="Lalezar"/>
            </a:endParaRPr>
          </a:p>
        </p:txBody>
      </p:sp>
      <p:pic>
        <p:nvPicPr>
          <p:cNvPr id="24" name="Google Shape;136;p19">
            <a:extLst>
              <a:ext uri="{FF2B5EF4-FFF2-40B4-BE49-F238E27FC236}">
                <a16:creationId xmlns:a16="http://schemas.microsoft.com/office/drawing/2014/main" id="{0D1428D3-9121-4AEB-96EA-6709FA36F6B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3875" y="1424980"/>
            <a:ext cx="549923" cy="577974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A447A05-E0D5-44A1-A5EA-525992F3DC08}"/>
              </a:ext>
            </a:extLst>
          </p:cNvPr>
          <p:cNvSpPr txBox="1"/>
          <p:nvPr/>
        </p:nvSpPr>
        <p:spPr>
          <a:xfrm>
            <a:off x="2246861" y="1278008"/>
            <a:ext cx="5792227" cy="36266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r" rtl="1">
              <a:lnSpc>
                <a:spcPct val="300000"/>
              </a:lnSpc>
              <a:spcBef>
                <a:spcPts val="0"/>
              </a:spcBef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ar-SA" dirty="0">
                <a:solidFill>
                  <a:srgbClr val="0CC1E0"/>
                </a:solidFill>
                <a:latin typeface="Lalezar" panose="00000500000000000000" pitchFamily="2" charset="-78"/>
                <a:cs typeface="Lalezar" panose="00000500000000000000" pitchFamily="2" charset="-78"/>
              </a:rPr>
              <a:t>امکان تعدیل قیمت سهام با روش های مختلف</a:t>
            </a:r>
            <a:endParaRPr lang="en-US" dirty="0">
              <a:solidFill>
                <a:srgbClr val="0CC1E0"/>
              </a:solidFill>
              <a:latin typeface="Lalezar" panose="00000500000000000000" pitchFamily="2" charset="-78"/>
              <a:cs typeface="Lalezar" panose="00000500000000000000" pitchFamily="2" charset="-78"/>
            </a:endParaRPr>
          </a:p>
          <a:p>
            <a:pPr marR="0" lvl="0" algn="r" rtl="1">
              <a:lnSpc>
                <a:spcPct val="300000"/>
              </a:lnSpc>
              <a:spcBef>
                <a:spcPts val="0"/>
              </a:spcBef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ar-SA" dirty="0">
                <a:solidFill>
                  <a:srgbClr val="0CC1E0"/>
                </a:solidFill>
                <a:latin typeface="Lalezar" panose="00000500000000000000" pitchFamily="2" charset="-78"/>
                <a:cs typeface="Lalezar" panose="00000500000000000000" pitchFamily="2" charset="-78"/>
              </a:rPr>
              <a:t>شبکه اجتماعی سهام</a:t>
            </a:r>
            <a:endParaRPr lang="en-US" dirty="0">
              <a:solidFill>
                <a:srgbClr val="0CC1E0"/>
              </a:solidFill>
              <a:latin typeface="Lalezar" panose="00000500000000000000" pitchFamily="2" charset="-78"/>
              <a:cs typeface="Lalezar" panose="00000500000000000000" pitchFamily="2" charset="-78"/>
            </a:endParaRPr>
          </a:p>
          <a:p>
            <a:pPr marR="0" lvl="0" algn="r" rtl="1">
              <a:lnSpc>
                <a:spcPct val="300000"/>
              </a:lnSpc>
              <a:spcBef>
                <a:spcPts val="0"/>
              </a:spcBef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ar-SA" dirty="0">
                <a:solidFill>
                  <a:srgbClr val="0CC1E0"/>
                </a:solidFill>
                <a:latin typeface="Lalezar" panose="00000500000000000000" pitchFamily="2" charset="-78"/>
                <a:cs typeface="Lalezar" panose="00000500000000000000" pitchFamily="2" charset="-78"/>
              </a:rPr>
              <a:t>امکان فیلتر بر اساس مجموعه از متغیرهای بنیادی و تکنیکال</a:t>
            </a:r>
            <a:endParaRPr lang="en-US" dirty="0">
              <a:solidFill>
                <a:srgbClr val="0CC1E0"/>
              </a:solidFill>
              <a:latin typeface="Lalezar" panose="00000500000000000000" pitchFamily="2" charset="-78"/>
              <a:cs typeface="Lalezar" panose="00000500000000000000" pitchFamily="2" charset="-78"/>
            </a:endParaRPr>
          </a:p>
          <a:p>
            <a:pPr marR="0" lvl="0" algn="r" rtl="1">
              <a:lnSpc>
                <a:spcPct val="300000"/>
              </a:lnSpc>
              <a:spcBef>
                <a:spcPts val="0"/>
              </a:spcBef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ar-SA" dirty="0">
                <a:solidFill>
                  <a:srgbClr val="0CC1E0"/>
                </a:solidFill>
                <a:latin typeface="Lalezar" panose="00000500000000000000" pitchFamily="2" charset="-78"/>
                <a:cs typeface="Lalezar" panose="00000500000000000000" pitchFamily="2" charset="-78"/>
              </a:rPr>
              <a:t>نقشه بازار</a:t>
            </a:r>
            <a:endParaRPr lang="en-US" dirty="0">
              <a:solidFill>
                <a:srgbClr val="0CC1E0"/>
              </a:solidFill>
              <a:latin typeface="Lalezar" panose="00000500000000000000" pitchFamily="2" charset="-78"/>
              <a:cs typeface="Lalezar" panose="00000500000000000000" pitchFamily="2" charset="-78"/>
            </a:endParaRPr>
          </a:p>
          <a:p>
            <a:pPr marR="0" lvl="0" algn="r" rtl="1">
              <a:lnSpc>
                <a:spcPct val="300000"/>
              </a:lnSpc>
              <a:spcBef>
                <a:spcPts val="0"/>
              </a:spcBef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ar-SA" dirty="0">
                <a:solidFill>
                  <a:srgbClr val="0CC1E0"/>
                </a:solidFill>
                <a:latin typeface="Lalezar" panose="00000500000000000000" pitchFamily="2" charset="-78"/>
                <a:cs typeface="Lalezar" panose="00000500000000000000" pitchFamily="2" charset="-78"/>
              </a:rPr>
              <a:t>دریافت هشدار لحظه ای برای نمادهای دلخواه</a:t>
            </a:r>
            <a:endParaRPr lang="en-US" dirty="0">
              <a:solidFill>
                <a:srgbClr val="0CC1E0"/>
              </a:solidFill>
              <a:latin typeface="Lalezar" panose="00000500000000000000" pitchFamily="2" charset="-78"/>
              <a:cs typeface="Lalezar" panose="00000500000000000000" pitchFamily="2" charset="-78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D52EAAE-787F-4CC8-92B7-9E8838BAB528}"/>
              </a:ext>
            </a:extLst>
          </p:cNvPr>
          <p:cNvSpPr txBox="1"/>
          <p:nvPr/>
        </p:nvSpPr>
        <p:spPr>
          <a:xfrm rot="16200000">
            <a:off x="-1000484" y="2682636"/>
            <a:ext cx="310008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0" algn="r" rtl="1">
              <a:spcBef>
                <a:spcPts val="1200"/>
              </a:spcBef>
            </a:pPr>
            <a:r>
              <a:rPr lang="fa-IR" sz="3200" b="1" dirty="0">
                <a:solidFill>
                  <a:srgbClr val="00B0F0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lezar"/>
                <a:ea typeface="Lalezar"/>
                <a:cs typeface="Lalezar"/>
                <a:sym typeface="Lalezar"/>
              </a:rPr>
              <a:t>معرفی ره آورد</a:t>
            </a:r>
          </a:p>
        </p:txBody>
      </p:sp>
      <p:pic>
        <p:nvPicPr>
          <p:cNvPr id="12" name="Google Shape;136;p19">
            <a:extLst>
              <a:ext uri="{FF2B5EF4-FFF2-40B4-BE49-F238E27FC236}">
                <a16:creationId xmlns:a16="http://schemas.microsoft.com/office/drawing/2014/main" id="{71CF603C-249D-41F6-B601-EEE46D5E211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25599" y="4344625"/>
            <a:ext cx="549923" cy="577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6;p19">
            <a:extLst>
              <a:ext uri="{FF2B5EF4-FFF2-40B4-BE49-F238E27FC236}">
                <a16:creationId xmlns:a16="http://schemas.microsoft.com/office/drawing/2014/main" id="{D2333855-3752-469F-9DA1-5ECC3C713BF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28615" y="3626746"/>
            <a:ext cx="549923" cy="577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36;p19">
            <a:extLst>
              <a:ext uri="{FF2B5EF4-FFF2-40B4-BE49-F238E27FC236}">
                <a16:creationId xmlns:a16="http://schemas.microsoft.com/office/drawing/2014/main" id="{2885D313-4DE1-425C-B130-CB99C3D2CAF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28615" y="2874872"/>
            <a:ext cx="549923" cy="577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36;p19">
            <a:extLst>
              <a:ext uri="{FF2B5EF4-FFF2-40B4-BE49-F238E27FC236}">
                <a16:creationId xmlns:a16="http://schemas.microsoft.com/office/drawing/2014/main" id="{1216BC2D-1F68-4B7E-AF95-CAA0D9BB25D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44517" y="2149926"/>
            <a:ext cx="549923" cy="577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hlinkClick r:id="rId4"/>
            <a:extLst>
              <a:ext uri="{FF2B5EF4-FFF2-40B4-BE49-F238E27FC236}">
                <a16:creationId xmlns:a16="http://schemas.microsoft.com/office/drawing/2014/main" id="{A7033AC6-8519-4641-A06B-06023DFA06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03607" y="1698192"/>
            <a:ext cx="1475650" cy="147565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144192879"/>
      </p:ext>
    </p:extLst>
  </p:cSld>
  <p:clrMapOvr>
    <a:masterClrMapping/>
  </p:clrMapOvr>
  <p:transition spd="slow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D75AD50-E1B6-4A94-B2A2-494C1101D0C3}"/>
              </a:ext>
            </a:extLst>
          </p:cNvPr>
          <p:cNvSpPr txBox="1"/>
          <p:nvPr/>
        </p:nvSpPr>
        <p:spPr>
          <a:xfrm>
            <a:off x="7531354" y="1237168"/>
            <a:ext cx="1546423" cy="461665"/>
          </a:xfrm>
          <a:prstGeom prst="rect">
            <a:avLst/>
          </a:prstGeom>
          <a:noFill/>
          <a:ln>
            <a:noFill/>
          </a:ln>
        </p:spPr>
        <p:txBody>
          <a:bodyPr wrap="square" rtlCol="1">
            <a:spAutoFit/>
          </a:bodyPr>
          <a:lstStyle/>
          <a:p>
            <a:pPr algn="r" rtl="1"/>
            <a:r>
              <a:rPr lang="fa-IR" sz="2400" b="1" dirty="0">
                <a:ln w="0"/>
                <a:solidFill>
                  <a:srgbClr val="42FD3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Lalezar" panose="00000500000000000000" pitchFamily="2" charset="-78"/>
                <a:cs typeface="Lalezar" panose="00000500000000000000" pitchFamily="2" charset="-78"/>
              </a:rPr>
              <a:t>حد مقاومت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D33B1A4-012F-4E7D-8A0B-B7FF57B04A7C}"/>
              </a:ext>
            </a:extLst>
          </p:cNvPr>
          <p:cNvCxnSpPr/>
          <p:nvPr/>
        </p:nvCxnSpPr>
        <p:spPr>
          <a:xfrm flipV="1">
            <a:off x="767425" y="3974653"/>
            <a:ext cx="6028267" cy="3386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3A429F1-D7F3-4C03-B51F-F1754BFBC1CB}"/>
              </a:ext>
            </a:extLst>
          </p:cNvPr>
          <p:cNvCxnSpPr/>
          <p:nvPr/>
        </p:nvCxnSpPr>
        <p:spPr>
          <a:xfrm flipV="1">
            <a:off x="764116" y="1468000"/>
            <a:ext cx="5892800" cy="51981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C0CE5B6A-DFE6-41A4-A7FA-A8C6BB6560E0}"/>
              </a:ext>
            </a:extLst>
          </p:cNvPr>
          <p:cNvSpPr/>
          <p:nvPr/>
        </p:nvSpPr>
        <p:spPr>
          <a:xfrm>
            <a:off x="7631213" y="2335037"/>
            <a:ext cx="13823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2400" b="1" dirty="0">
                <a:ln w="0"/>
                <a:solidFill>
                  <a:schemeClr val="accent4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Lalezar" panose="00000500000000000000" pitchFamily="2" charset="-78"/>
                <a:cs typeface="Lalezar" panose="00000500000000000000" pitchFamily="2" charset="-78"/>
              </a:rPr>
              <a:t>حد حمایت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5DEFC9B-3FEF-40A6-883E-B6DA75B725B3}"/>
              </a:ext>
            </a:extLst>
          </p:cNvPr>
          <p:cNvSpPr/>
          <p:nvPr/>
        </p:nvSpPr>
        <p:spPr>
          <a:xfrm>
            <a:off x="7904022" y="3673635"/>
            <a:ext cx="104515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2400" b="1" dirty="0">
                <a:ln w="0"/>
                <a:solidFill>
                  <a:srgbClr val="FF0066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Lalezar" panose="00000500000000000000" pitchFamily="2" charset="-78"/>
                <a:cs typeface="Lalezar" panose="00000500000000000000" pitchFamily="2" charset="-78"/>
              </a:rPr>
              <a:t>حد ضرر</a:t>
            </a:r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E5ABB58E-4382-4894-A8D3-F10B816AC79B}"/>
              </a:ext>
            </a:extLst>
          </p:cNvPr>
          <p:cNvSpPr/>
          <p:nvPr/>
        </p:nvSpPr>
        <p:spPr>
          <a:xfrm>
            <a:off x="7119222" y="2232847"/>
            <a:ext cx="412132" cy="666044"/>
          </a:xfrm>
          <a:prstGeom prst="righ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fa-IR">
              <a:cs typeface="B Morvarid" pitchFamily="2" charset="-78"/>
            </a:endParaRPr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96187D8A-1CEB-431B-A30E-FC67FDB8CFF8}"/>
              </a:ext>
            </a:extLst>
          </p:cNvPr>
          <p:cNvSpPr/>
          <p:nvPr/>
        </p:nvSpPr>
        <p:spPr>
          <a:xfrm>
            <a:off x="7177213" y="3658565"/>
            <a:ext cx="412132" cy="666044"/>
          </a:xfrm>
          <a:prstGeom prst="righ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fa-IR" dirty="0">
              <a:cs typeface="B Morvarid" pitchFamily="2" charset="-78"/>
            </a:endParaRPr>
          </a:p>
        </p:txBody>
      </p:sp>
      <p:sp>
        <p:nvSpPr>
          <p:cNvPr id="11" name="Right Brace 10">
            <a:extLst>
              <a:ext uri="{FF2B5EF4-FFF2-40B4-BE49-F238E27FC236}">
                <a16:creationId xmlns:a16="http://schemas.microsoft.com/office/drawing/2014/main" id="{C1CEBD65-30C9-47BC-91B2-A17E9F1380FB}"/>
              </a:ext>
            </a:extLst>
          </p:cNvPr>
          <p:cNvSpPr/>
          <p:nvPr/>
        </p:nvSpPr>
        <p:spPr>
          <a:xfrm>
            <a:off x="7124135" y="1134978"/>
            <a:ext cx="412132" cy="666044"/>
          </a:xfrm>
          <a:prstGeom prst="righ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fa-IR">
              <a:cs typeface="B Morvarid" pitchFamily="2" charset="-78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59C576D-6FA6-4C20-BCFE-A2133BAC13C9}"/>
              </a:ext>
            </a:extLst>
          </p:cNvPr>
          <p:cNvSpPr/>
          <p:nvPr/>
        </p:nvSpPr>
        <p:spPr>
          <a:xfrm>
            <a:off x="683520" y="2232847"/>
            <a:ext cx="6053993" cy="66604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289959255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52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2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3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8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C596186-2029-43F7-B3E0-CE2CB128E4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5" y="1128825"/>
            <a:ext cx="9144000" cy="4233822"/>
          </a:xfrm>
          <a:prstGeom prst="rect">
            <a:avLst/>
          </a:prstGeom>
        </p:spPr>
      </p:pic>
      <p:sp>
        <p:nvSpPr>
          <p:cNvPr id="169" name="Google Shape;169;p22"/>
          <p:cNvSpPr txBox="1">
            <a:spLocks noGrp="1"/>
          </p:cNvSpPr>
          <p:nvPr>
            <p:ph type="title"/>
          </p:nvPr>
        </p:nvSpPr>
        <p:spPr>
          <a:xfrm>
            <a:off x="-75" y="274425"/>
            <a:ext cx="9144000" cy="854400"/>
          </a:xfrm>
          <a:prstGeom prst="rect">
            <a:avLst/>
          </a:prstGeom>
          <a:effectLst>
            <a:outerShdw blurRad="271463" dist="9525" dir="4680000" algn="bl" rotWithShape="0">
              <a:srgbClr val="F72585">
                <a:alpha val="8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a-IR" sz="4820" dirty="0"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glow rad="101600">
                    <a:srgbClr val="B8B9A6">
                      <a:alpha val="60000"/>
                    </a:srgbClr>
                  </a:glow>
                </a:effectLst>
                <a:latin typeface="Lalezar"/>
                <a:ea typeface="Lalezar"/>
                <a:cs typeface="Lalezar"/>
                <a:sym typeface="Lalezar"/>
              </a:rPr>
              <a:t>زر</a:t>
            </a:r>
            <a:endParaRPr sz="4820" dirty="0">
              <a:solidFill>
                <a:schemeClr val="accent6">
                  <a:lumMod val="20000"/>
                  <a:lumOff val="80000"/>
                </a:schemeClr>
              </a:solidFill>
              <a:effectLst>
                <a:glow rad="101600">
                  <a:srgbClr val="B8B9A6">
                    <a:alpha val="60000"/>
                  </a:srgbClr>
                </a:glow>
              </a:effectLst>
              <a:latin typeface="Lalezar"/>
              <a:ea typeface="Lalezar"/>
              <a:cs typeface="Lalezar"/>
              <a:sym typeface="Lalezar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EAC487-BA8C-4161-9A92-D850930A43D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92729"/>
            <a:ext cx="1474470" cy="14744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origami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95CD2EF-48B8-4102-94DF-30B407D57A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35834"/>
            <a:ext cx="9144000" cy="3907666"/>
          </a:xfrm>
          <a:prstGeom prst="rect">
            <a:avLst/>
          </a:prstGeom>
        </p:spPr>
      </p:pic>
      <p:sp>
        <p:nvSpPr>
          <p:cNvPr id="169" name="Google Shape;169;p22"/>
          <p:cNvSpPr txBox="1">
            <a:spLocks noGrp="1"/>
          </p:cNvSpPr>
          <p:nvPr>
            <p:ph type="title"/>
          </p:nvPr>
        </p:nvSpPr>
        <p:spPr>
          <a:xfrm>
            <a:off x="-75" y="274425"/>
            <a:ext cx="9144000" cy="854400"/>
          </a:xfrm>
          <a:prstGeom prst="rect">
            <a:avLst/>
          </a:prstGeom>
          <a:effectLst>
            <a:outerShdw blurRad="271463" dist="9525" dir="4680000" algn="bl" rotWithShape="0">
              <a:srgbClr val="F72585">
                <a:alpha val="8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a-IR" sz="4820" dirty="0">
                <a:solidFill>
                  <a:srgbClr val="00B0F0"/>
                </a:solidFill>
                <a:effectLst>
                  <a:glow rad="101600">
                    <a:srgbClr val="3A92B2">
                      <a:alpha val="60000"/>
                    </a:srgbClr>
                  </a:glow>
                </a:effectLst>
                <a:latin typeface="Lalezar"/>
                <a:ea typeface="Lalezar"/>
                <a:cs typeface="Lalezar"/>
                <a:sym typeface="Lalezar"/>
              </a:rPr>
              <a:t>خودرو</a:t>
            </a:r>
            <a:endParaRPr sz="4820" dirty="0">
              <a:solidFill>
                <a:srgbClr val="00B0F0"/>
              </a:solidFill>
              <a:effectLst>
                <a:glow rad="101600">
                  <a:srgbClr val="3A92B2">
                    <a:alpha val="60000"/>
                  </a:srgbClr>
                </a:glow>
              </a:effectLst>
              <a:latin typeface="Lalezar"/>
              <a:ea typeface="Lalezar"/>
              <a:cs typeface="Lalezar"/>
              <a:sym typeface="Lalezar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9DAB204-C9AC-4CE9-8B94-ADA93BFDCC6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92729"/>
            <a:ext cx="1474470" cy="1474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333708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>
            <a:spLocks noGrp="1"/>
          </p:cNvSpPr>
          <p:nvPr>
            <p:ph type="title"/>
          </p:nvPr>
        </p:nvSpPr>
        <p:spPr>
          <a:xfrm>
            <a:off x="623400" y="80980"/>
            <a:ext cx="8520600" cy="572700"/>
          </a:xfrm>
          <a:prstGeom prst="rect">
            <a:avLst/>
          </a:prstGeom>
          <a:effectLst>
            <a:outerShdw blurRad="271463" dist="9525" dir="4680000" algn="bl" rotWithShape="0">
              <a:srgbClr val="F72585">
                <a:alpha val="8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920" dirty="0">
                <a:solidFill>
                  <a:srgbClr val="F72585"/>
                </a:solidFill>
                <a:latin typeface="Lalezar"/>
                <a:ea typeface="Lalezar"/>
                <a:cs typeface="Lalezar"/>
                <a:sym typeface="Lalezar"/>
              </a:rPr>
              <a:t>اعضا پروژه</a:t>
            </a:r>
            <a:r>
              <a:rPr lang="fa-IR" sz="3920" dirty="0">
                <a:solidFill>
                  <a:srgbClr val="F72585"/>
                </a:solidFill>
                <a:latin typeface="Lalezar"/>
                <a:ea typeface="Lalezar"/>
                <a:cs typeface="Lalezar"/>
                <a:sym typeface="Lalezar"/>
              </a:rPr>
              <a:t>: مانی کوچمشکی ، ماهان هژبریان</a:t>
            </a:r>
            <a:endParaRPr sz="3920" dirty="0">
              <a:solidFill>
                <a:srgbClr val="F72585"/>
              </a:solidFill>
              <a:latin typeface="Lalezar"/>
              <a:ea typeface="Lalezar"/>
              <a:cs typeface="Lalezar"/>
              <a:sym typeface="Lalezar"/>
            </a:endParaRPr>
          </a:p>
        </p:txBody>
      </p:sp>
      <p:sp>
        <p:nvSpPr>
          <p:cNvPr id="65" name="Google Shape;65;p14"/>
          <p:cNvSpPr txBox="1">
            <a:spLocks noGrp="1"/>
          </p:cNvSpPr>
          <p:nvPr>
            <p:ph type="title"/>
          </p:nvPr>
        </p:nvSpPr>
        <p:spPr>
          <a:xfrm>
            <a:off x="2521477" y="1345185"/>
            <a:ext cx="5245200" cy="572700"/>
          </a:xfrm>
          <a:prstGeom prst="rect">
            <a:avLst/>
          </a:prstGeom>
          <a:effectLst>
            <a:outerShdw blurRad="271463" dist="9525" dir="4680000" algn="bl" rotWithShape="0">
              <a:srgbClr val="9EC11F">
                <a:alpha val="8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a-IR" sz="3120" dirty="0">
                <a:solidFill>
                  <a:srgbClr val="9EC11F"/>
                </a:solidFill>
                <a:latin typeface="Lalezar"/>
                <a:ea typeface="Lalezar"/>
                <a:cs typeface="Lalezar"/>
                <a:sym typeface="Lalezar"/>
              </a:rPr>
              <a:t>تحلیل : مانی کوچمشکی</a:t>
            </a:r>
            <a:endParaRPr sz="3120" dirty="0">
              <a:solidFill>
                <a:srgbClr val="9EC11F"/>
              </a:solidFill>
              <a:latin typeface="Lalezar"/>
              <a:ea typeface="Lalezar"/>
              <a:cs typeface="Lalezar"/>
              <a:sym typeface="Lalezar"/>
            </a:endParaRPr>
          </a:p>
        </p:txBody>
      </p:sp>
      <p:sp>
        <p:nvSpPr>
          <p:cNvPr id="66" name="Google Shape;66;p14"/>
          <p:cNvSpPr txBox="1">
            <a:spLocks noGrp="1"/>
          </p:cNvSpPr>
          <p:nvPr>
            <p:ph type="title"/>
          </p:nvPr>
        </p:nvSpPr>
        <p:spPr>
          <a:xfrm>
            <a:off x="3429000" y="2249935"/>
            <a:ext cx="4355432" cy="572700"/>
          </a:xfrm>
          <a:prstGeom prst="rect">
            <a:avLst/>
          </a:prstGeom>
          <a:effectLst>
            <a:outerShdw blurRad="271463" dist="9525" dir="4680000" algn="bl" rotWithShape="0">
              <a:srgbClr val="9EC11F">
                <a:alpha val="8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a-IR" sz="3120" dirty="0">
                <a:solidFill>
                  <a:srgbClr val="9EC11F"/>
                </a:solidFill>
                <a:latin typeface="Lalezar"/>
                <a:cs typeface="Lalezar"/>
                <a:sym typeface="Lalezar"/>
              </a:rPr>
              <a:t>ارائه دهنده: مانی کوچمشکی</a:t>
            </a:r>
            <a:endParaRPr sz="3120" dirty="0">
              <a:solidFill>
                <a:srgbClr val="9EC11F"/>
              </a:solidFill>
              <a:latin typeface="Lalezar"/>
              <a:cs typeface="Lalezar"/>
              <a:sym typeface="Lalezar"/>
            </a:endParaRPr>
          </a:p>
        </p:txBody>
      </p:sp>
      <p:sp>
        <p:nvSpPr>
          <p:cNvPr id="67" name="Google Shape;67;p14"/>
          <p:cNvSpPr txBox="1">
            <a:spLocks noGrp="1"/>
          </p:cNvSpPr>
          <p:nvPr>
            <p:ph type="title"/>
          </p:nvPr>
        </p:nvSpPr>
        <p:spPr>
          <a:xfrm>
            <a:off x="2521477" y="3672652"/>
            <a:ext cx="5245200" cy="572700"/>
          </a:xfrm>
          <a:prstGeom prst="rect">
            <a:avLst/>
          </a:prstGeom>
          <a:effectLst>
            <a:outerShdw blurRad="271463" dist="9525" dir="4680000" algn="bl" rotWithShape="0">
              <a:srgbClr val="9EC11F">
                <a:alpha val="8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a-IR" sz="3120">
                <a:solidFill>
                  <a:srgbClr val="9EC11F"/>
                </a:solidFill>
                <a:latin typeface="Lalezar"/>
                <a:ea typeface="Lalezar"/>
                <a:cs typeface="Lalezar"/>
                <a:sym typeface="Lalezar"/>
              </a:rPr>
              <a:t>جمع آوری اطلاعات : مانی کوچمشکی</a:t>
            </a:r>
            <a:br>
              <a:rPr lang="fa-IR" sz="3120">
                <a:solidFill>
                  <a:srgbClr val="9EC11F"/>
                </a:solidFill>
                <a:latin typeface="Lalezar"/>
                <a:ea typeface="Lalezar"/>
                <a:cs typeface="Lalezar"/>
                <a:sym typeface="Lalezar"/>
              </a:rPr>
            </a:br>
            <a:r>
              <a:rPr lang="fa-IR" sz="3120">
                <a:solidFill>
                  <a:srgbClr val="9EC11F"/>
                </a:solidFill>
                <a:latin typeface="Lalezar"/>
                <a:ea typeface="Lalezar"/>
                <a:cs typeface="Lalezar"/>
                <a:sym typeface="Lalezar"/>
              </a:rPr>
              <a:t> </a:t>
            </a:r>
            <a:endParaRPr lang="fa-IR" sz="3120" dirty="0">
              <a:solidFill>
                <a:srgbClr val="9EC11F"/>
              </a:solidFill>
              <a:latin typeface="Lalezar"/>
              <a:ea typeface="Lalezar"/>
              <a:cs typeface="Lalezar"/>
              <a:sym typeface="Lalezar"/>
            </a:endParaRPr>
          </a:p>
        </p:txBody>
      </p:sp>
      <p:pic>
        <p:nvPicPr>
          <p:cNvPr id="68" name="Google Shape;68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57150" y="1184498"/>
            <a:ext cx="1875298" cy="70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57150" y="2133423"/>
            <a:ext cx="1875298" cy="70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57150" y="3082348"/>
            <a:ext cx="1875298" cy="70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F9C3042-76B4-4835-BD84-E7C01517A43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6355" y="265150"/>
            <a:ext cx="4224670" cy="42246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3FEF25F-1D7D-4D46-BEFF-CBA8DB34F4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39596"/>
            <a:ext cx="9144000" cy="3803904"/>
          </a:xfrm>
          <a:prstGeom prst="rect">
            <a:avLst/>
          </a:prstGeom>
        </p:spPr>
      </p:pic>
      <p:sp>
        <p:nvSpPr>
          <p:cNvPr id="169" name="Google Shape;169;p22"/>
          <p:cNvSpPr txBox="1">
            <a:spLocks noGrp="1"/>
          </p:cNvSpPr>
          <p:nvPr>
            <p:ph type="title"/>
          </p:nvPr>
        </p:nvSpPr>
        <p:spPr>
          <a:xfrm>
            <a:off x="-75" y="274425"/>
            <a:ext cx="9144000" cy="854400"/>
          </a:xfrm>
          <a:prstGeom prst="rect">
            <a:avLst/>
          </a:prstGeom>
          <a:effectLst>
            <a:outerShdw blurRad="271463" dist="9525" dir="4680000" algn="bl" rotWithShape="0">
              <a:srgbClr val="F72585">
                <a:alpha val="8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a-IR" sz="4820" dirty="0">
                <a:solidFill>
                  <a:srgbClr val="F72585"/>
                </a:solidFill>
                <a:effectLst>
                  <a:glow rad="101600">
                    <a:srgbClr val="B54C7C"/>
                  </a:glow>
                </a:effectLst>
                <a:latin typeface="Lalezar"/>
                <a:ea typeface="Lalezar"/>
                <a:cs typeface="Lalezar"/>
                <a:sym typeface="Lalezar"/>
              </a:rPr>
              <a:t>وبملت</a:t>
            </a:r>
            <a:endParaRPr sz="4820" dirty="0">
              <a:solidFill>
                <a:srgbClr val="F72585"/>
              </a:solidFill>
              <a:effectLst>
                <a:glow rad="101600">
                  <a:srgbClr val="B54C7C"/>
                </a:glow>
              </a:effectLst>
              <a:latin typeface="Lalezar"/>
              <a:ea typeface="Lalezar"/>
              <a:cs typeface="Lalezar"/>
              <a:sym typeface="Lalezar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AB8BF31-3BA1-4BA7-AF79-CB75C76C8E9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07" y="986028"/>
            <a:ext cx="1474470" cy="1474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139824"/>
      </p:ext>
    </p:extLst>
  </p:cSld>
  <p:clrMapOvr>
    <a:masterClrMapping/>
  </p:clrMapOvr>
  <p:transition spd="slow"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ABECD97-E86E-487C-B21E-AF040E25C3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5" y="1149954"/>
            <a:ext cx="9144075" cy="3993546"/>
          </a:xfrm>
          <a:prstGeom prst="rect">
            <a:avLst/>
          </a:prstGeom>
        </p:spPr>
      </p:pic>
      <p:sp>
        <p:nvSpPr>
          <p:cNvPr id="169" name="Google Shape;169;p22"/>
          <p:cNvSpPr txBox="1">
            <a:spLocks noGrp="1"/>
          </p:cNvSpPr>
          <p:nvPr>
            <p:ph type="title"/>
          </p:nvPr>
        </p:nvSpPr>
        <p:spPr>
          <a:xfrm>
            <a:off x="-75" y="274425"/>
            <a:ext cx="9144000" cy="854400"/>
          </a:xfrm>
          <a:prstGeom prst="rect">
            <a:avLst/>
          </a:prstGeom>
          <a:effectLst>
            <a:outerShdw blurRad="271463" dist="9525" dir="4680000" algn="bl" rotWithShape="0">
              <a:srgbClr val="F72585">
                <a:alpha val="8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a-IR" sz="4820" dirty="0">
                <a:solidFill>
                  <a:srgbClr val="92D050"/>
                </a:solidFill>
                <a:effectLst>
                  <a:glow rad="101600">
                    <a:srgbClr val="00B050">
                      <a:alpha val="60000"/>
                    </a:srgbClr>
                  </a:glow>
                </a:effectLst>
                <a:latin typeface="Lalezar"/>
                <a:ea typeface="Lalezar"/>
                <a:cs typeface="Lalezar"/>
                <a:sym typeface="Lalezar"/>
              </a:rPr>
              <a:t>دارایکم</a:t>
            </a:r>
            <a:endParaRPr sz="4820" dirty="0">
              <a:solidFill>
                <a:srgbClr val="92D050"/>
              </a:solidFill>
              <a:effectLst>
                <a:glow rad="101600">
                  <a:srgbClr val="00B050">
                    <a:alpha val="60000"/>
                  </a:srgbClr>
                </a:glow>
              </a:effectLst>
              <a:latin typeface="Lalezar"/>
              <a:ea typeface="Lalezar"/>
              <a:cs typeface="Lalezar"/>
              <a:sym typeface="Lalezar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4EE4271-B7FC-4B0F-9F5A-6A44AC1A0F0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92729"/>
            <a:ext cx="1474470" cy="1474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599387"/>
      </p:ext>
    </p:extLst>
  </p:cSld>
  <p:clrMapOvr>
    <a:masterClrMapping/>
  </p:clrMapOvr>
  <p:transition spd="slow">
    <p:split orient="vert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BA7BDC1-866C-4067-A040-8AAAE0B23E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25881"/>
            <a:ext cx="9199418" cy="3517618"/>
          </a:xfrm>
          <a:prstGeom prst="rect">
            <a:avLst/>
          </a:prstGeom>
        </p:spPr>
      </p:pic>
      <p:sp>
        <p:nvSpPr>
          <p:cNvPr id="169" name="Google Shape;169;p22"/>
          <p:cNvSpPr txBox="1">
            <a:spLocks noGrp="1"/>
          </p:cNvSpPr>
          <p:nvPr>
            <p:ph type="title"/>
          </p:nvPr>
        </p:nvSpPr>
        <p:spPr>
          <a:xfrm>
            <a:off x="-75" y="274425"/>
            <a:ext cx="9144000" cy="854400"/>
          </a:xfrm>
          <a:prstGeom prst="rect">
            <a:avLst/>
          </a:prstGeom>
          <a:effectLst>
            <a:outerShdw blurRad="271463" dist="9525" dir="4680000" algn="bl" rotWithShape="0">
              <a:srgbClr val="F72585">
                <a:alpha val="8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a-IR" sz="4820" dirty="0">
                <a:solidFill>
                  <a:srgbClr val="FFFF00"/>
                </a:solidFill>
                <a:latin typeface="Lalezar"/>
                <a:ea typeface="Lalezar"/>
                <a:cs typeface="Lalezar"/>
                <a:sym typeface="Lalezar"/>
              </a:rPr>
              <a:t>فولاد</a:t>
            </a:r>
            <a:endParaRPr sz="4820" dirty="0">
              <a:solidFill>
                <a:srgbClr val="FFFF00"/>
              </a:solidFill>
              <a:latin typeface="Lalezar"/>
              <a:ea typeface="Lalezar"/>
              <a:cs typeface="Lalezar"/>
              <a:sym typeface="Lalezar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5AAD817-BDDA-4654-847E-5ED72E845C4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92729"/>
            <a:ext cx="1474470" cy="1474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681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an dir="u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D253310-AEDD-4B93-A9AF-BBCAA23F1F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330726"/>
              </p:ext>
            </p:extLst>
          </p:nvPr>
        </p:nvGraphicFramePr>
        <p:xfrm>
          <a:off x="1110270" y="0"/>
          <a:ext cx="8033730" cy="4767992"/>
        </p:xfrm>
        <a:graphic>
          <a:graphicData uri="http://schemas.openxmlformats.org/drawingml/2006/table">
            <a:tbl>
              <a:tblPr rtl="1"/>
              <a:tblGrid>
                <a:gridCol w="535582">
                  <a:extLst>
                    <a:ext uri="{9D8B030D-6E8A-4147-A177-3AD203B41FA5}">
                      <a16:colId xmlns:a16="http://schemas.microsoft.com/office/drawing/2014/main" val="278335143"/>
                    </a:ext>
                  </a:extLst>
                </a:gridCol>
                <a:gridCol w="535582">
                  <a:extLst>
                    <a:ext uri="{9D8B030D-6E8A-4147-A177-3AD203B41FA5}">
                      <a16:colId xmlns:a16="http://schemas.microsoft.com/office/drawing/2014/main" val="4026705702"/>
                    </a:ext>
                  </a:extLst>
                </a:gridCol>
                <a:gridCol w="535582">
                  <a:extLst>
                    <a:ext uri="{9D8B030D-6E8A-4147-A177-3AD203B41FA5}">
                      <a16:colId xmlns:a16="http://schemas.microsoft.com/office/drawing/2014/main" val="172471231"/>
                    </a:ext>
                  </a:extLst>
                </a:gridCol>
                <a:gridCol w="535582">
                  <a:extLst>
                    <a:ext uri="{9D8B030D-6E8A-4147-A177-3AD203B41FA5}">
                      <a16:colId xmlns:a16="http://schemas.microsoft.com/office/drawing/2014/main" val="2959545826"/>
                    </a:ext>
                  </a:extLst>
                </a:gridCol>
                <a:gridCol w="535582">
                  <a:extLst>
                    <a:ext uri="{9D8B030D-6E8A-4147-A177-3AD203B41FA5}">
                      <a16:colId xmlns:a16="http://schemas.microsoft.com/office/drawing/2014/main" val="1465941693"/>
                    </a:ext>
                  </a:extLst>
                </a:gridCol>
                <a:gridCol w="535582">
                  <a:extLst>
                    <a:ext uri="{9D8B030D-6E8A-4147-A177-3AD203B41FA5}">
                      <a16:colId xmlns:a16="http://schemas.microsoft.com/office/drawing/2014/main" val="2096632287"/>
                    </a:ext>
                  </a:extLst>
                </a:gridCol>
                <a:gridCol w="535582">
                  <a:extLst>
                    <a:ext uri="{9D8B030D-6E8A-4147-A177-3AD203B41FA5}">
                      <a16:colId xmlns:a16="http://schemas.microsoft.com/office/drawing/2014/main" val="965658376"/>
                    </a:ext>
                  </a:extLst>
                </a:gridCol>
                <a:gridCol w="535582">
                  <a:extLst>
                    <a:ext uri="{9D8B030D-6E8A-4147-A177-3AD203B41FA5}">
                      <a16:colId xmlns:a16="http://schemas.microsoft.com/office/drawing/2014/main" val="1361758596"/>
                    </a:ext>
                  </a:extLst>
                </a:gridCol>
                <a:gridCol w="535582">
                  <a:extLst>
                    <a:ext uri="{9D8B030D-6E8A-4147-A177-3AD203B41FA5}">
                      <a16:colId xmlns:a16="http://schemas.microsoft.com/office/drawing/2014/main" val="2399305741"/>
                    </a:ext>
                  </a:extLst>
                </a:gridCol>
                <a:gridCol w="535582">
                  <a:extLst>
                    <a:ext uri="{9D8B030D-6E8A-4147-A177-3AD203B41FA5}">
                      <a16:colId xmlns:a16="http://schemas.microsoft.com/office/drawing/2014/main" val="3353717134"/>
                    </a:ext>
                  </a:extLst>
                </a:gridCol>
                <a:gridCol w="535582">
                  <a:extLst>
                    <a:ext uri="{9D8B030D-6E8A-4147-A177-3AD203B41FA5}">
                      <a16:colId xmlns:a16="http://schemas.microsoft.com/office/drawing/2014/main" val="2798625236"/>
                    </a:ext>
                  </a:extLst>
                </a:gridCol>
                <a:gridCol w="535582">
                  <a:extLst>
                    <a:ext uri="{9D8B030D-6E8A-4147-A177-3AD203B41FA5}">
                      <a16:colId xmlns:a16="http://schemas.microsoft.com/office/drawing/2014/main" val="3585900882"/>
                    </a:ext>
                  </a:extLst>
                </a:gridCol>
                <a:gridCol w="535582">
                  <a:extLst>
                    <a:ext uri="{9D8B030D-6E8A-4147-A177-3AD203B41FA5}">
                      <a16:colId xmlns:a16="http://schemas.microsoft.com/office/drawing/2014/main" val="479431263"/>
                    </a:ext>
                  </a:extLst>
                </a:gridCol>
                <a:gridCol w="535582">
                  <a:extLst>
                    <a:ext uri="{9D8B030D-6E8A-4147-A177-3AD203B41FA5}">
                      <a16:colId xmlns:a16="http://schemas.microsoft.com/office/drawing/2014/main" val="2921664503"/>
                    </a:ext>
                  </a:extLst>
                </a:gridCol>
                <a:gridCol w="535582">
                  <a:extLst>
                    <a:ext uri="{9D8B030D-6E8A-4147-A177-3AD203B41FA5}">
                      <a16:colId xmlns:a16="http://schemas.microsoft.com/office/drawing/2014/main" val="3064538117"/>
                    </a:ext>
                  </a:extLst>
                </a:gridCol>
              </a:tblGrid>
              <a:tr h="237190">
                <a:tc>
                  <a:txBody>
                    <a:bodyPr/>
                    <a:lstStyle/>
                    <a:p>
                      <a:pPr algn="ctr" rtl="1" fontAlgn="b"/>
                      <a:r>
                        <a:rPr lang="fa-IR" sz="700" b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mic Sans MS" panose="030F0702030302020204" pitchFamily="66" charset="0"/>
                          <a:cs typeface="B Morvarid" panose="00000400000000000000" pitchFamily="2" charset="-78"/>
                        </a:rPr>
                        <a:t>نام سهام</a:t>
                      </a:r>
                    </a:p>
                  </a:txBody>
                  <a:tcPr marL="10903" marR="10903" marT="7269" marB="7269" anchor="b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BC34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 fontAlgn="b"/>
                      <a:r>
                        <a:rPr lang="fa-IR" sz="700" b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mic Sans MS" panose="030F0702030302020204" pitchFamily="66" charset="0"/>
                          <a:cs typeface="B Morvarid" panose="00000400000000000000" pitchFamily="2" charset="-78"/>
                        </a:rPr>
                        <a:t>جهت معامله</a:t>
                      </a:r>
                    </a:p>
                  </a:txBody>
                  <a:tcPr marL="10903" marR="10903" marT="7269" marB="7269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BC34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 fontAlgn="b"/>
                      <a:r>
                        <a:rPr lang="fa-IR" sz="700" b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mic Sans MS" panose="030F0702030302020204" pitchFamily="66" charset="0"/>
                          <a:cs typeface="B Morvarid" panose="00000400000000000000" pitchFamily="2" charset="-78"/>
                        </a:rPr>
                        <a:t>تعداد معامله</a:t>
                      </a:r>
                    </a:p>
                  </a:txBody>
                  <a:tcPr marL="10903" marR="10903" marT="7269" marB="7269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BC34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 fontAlgn="b"/>
                      <a:r>
                        <a:rPr lang="fa-IR" sz="700" b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mic Sans MS" panose="030F0702030302020204" pitchFamily="66" charset="0"/>
                          <a:cs typeface="B Morvarid" panose="00000400000000000000" pitchFamily="2" charset="-78"/>
                        </a:rPr>
                        <a:t>قیمت معامله</a:t>
                      </a:r>
                    </a:p>
                  </a:txBody>
                  <a:tcPr marL="10903" marR="10903" marT="7269" marB="7269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BC34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 fontAlgn="b"/>
                      <a:r>
                        <a:rPr lang="fa-IR" sz="700" b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mic Sans MS" panose="030F0702030302020204" pitchFamily="66" charset="0"/>
                          <a:cs typeface="B Morvarid" panose="00000400000000000000" pitchFamily="2" charset="-78"/>
                        </a:rPr>
                        <a:t>ارزش معامله</a:t>
                      </a:r>
                    </a:p>
                  </a:txBody>
                  <a:tcPr marL="10903" marR="10903" marT="7269" marB="7269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BC34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 fontAlgn="b"/>
                      <a:r>
                        <a:rPr lang="fa-IR" sz="700" b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mic Sans MS" panose="030F0702030302020204" pitchFamily="66" charset="0"/>
                          <a:cs typeface="B Morvarid" panose="00000400000000000000" pitchFamily="2" charset="-78"/>
                        </a:rPr>
                        <a:t>هزینه معاملاتی</a:t>
                      </a:r>
                    </a:p>
                  </a:txBody>
                  <a:tcPr marL="10903" marR="10903" marT="7269" marB="7269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BC34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 fontAlgn="b"/>
                      <a:r>
                        <a:rPr lang="fa-IR" sz="700" b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mic Sans MS" panose="030F0702030302020204" pitchFamily="66" charset="0"/>
                          <a:cs typeface="B Morvarid" panose="00000400000000000000" pitchFamily="2" charset="-78"/>
                        </a:rPr>
                        <a:t>کل پول پس از معامله</a:t>
                      </a:r>
                    </a:p>
                  </a:txBody>
                  <a:tcPr marL="10903" marR="10903" marT="7269" marB="7269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BC34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 fontAlgn="b"/>
                      <a:r>
                        <a:rPr lang="fa-IR" sz="700" b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mic Sans MS" panose="030F0702030302020204" pitchFamily="66" charset="0"/>
                          <a:cs typeface="B Morvarid" panose="00000400000000000000" pitchFamily="2" charset="-78"/>
                        </a:rPr>
                        <a:t>تاریخ</a:t>
                      </a:r>
                    </a:p>
                  </a:txBody>
                  <a:tcPr marL="10903" marR="10903" marT="7269" marB="7269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DD0E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 fontAlgn="b"/>
                      <a:r>
                        <a:rPr lang="fa-IR" sz="700" b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mic Sans MS" panose="030F0702030302020204" pitchFamily="66" charset="0"/>
                          <a:cs typeface="B Morvarid" panose="00000400000000000000" pitchFamily="2" charset="-78"/>
                        </a:rPr>
                        <a:t>ساعت معامله</a:t>
                      </a:r>
                    </a:p>
                  </a:txBody>
                  <a:tcPr marL="10903" marR="10903" marT="7269" marB="7269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DD0E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 fontAlgn="b"/>
                      <a:r>
                        <a:rPr lang="fa-IR" sz="700" b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mic Sans MS" panose="030F0702030302020204" pitchFamily="66" charset="0"/>
                          <a:cs typeface="B Morvarid" panose="00000400000000000000" pitchFamily="2" charset="-78"/>
                        </a:rPr>
                        <a:t>وبملت</a:t>
                      </a:r>
                    </a:p>
                  </a:txBody>
                  <a:tcPr marL="10903" marR="10903" marT="7269" marB="7269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DD0E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 fontAlgn="b"/>
                      <a:r>
                        <a:rPr lang="fa-IR" sz="700" b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mic Sans MS" panose="030F0702030302020204" pitchFamily="66" charset="0"/>
                          <a:cs typeface="B Morvarid" panose="00000400000000000000" pitchFamily="2" charset="-78"/>
                        </a:rPr>
                        <a:t>زر</a:t>
                      </a:r>
                    </a:p>
                  </a:txBody>
                  <a:tcPr marL="10903" marR="10903" marT="7269" marB="7269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DD0E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 fontAlgn="b"/>
                      <a:r>
                        <a:rPr lang="fa-IR" sz="700" b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mic Sans MS" panose="030F0702030302020204" pitchFamily="66" charset="0"/>
                          <a:cs typeface="B Morvarid" panose="00000400000000000000" pitchFamily="2" charset="-78"/>
                        </a:rPr>
                        <a:t>دارایکم</a:t>
                      </a:r>
                    </a:p>
                  </a:txBody>
                  <a:tcPr marL="10903" marR="10903" marT="7269" marB="7269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DD0E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 fontAlgn="b"/>
                      <a:r>
                        <a:rPr lang="fa-IR" sz="700" b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mic Sans MS" panose="030F0702030302020204" pitchFamily="66" charset="0"/>
                          <a:cs typeface="B Morvarid" panose="00000400000000000000" pitchFamily="2" charset="-78"/>
                        </a:rPr>
                        <a:t>فولاد</a:t>
                      </a:r>
                    </a:p>
                  </a:txBody>
                  <a:tcPr marL="10903" marR="10903" marT="7269" marB="7269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DD0E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 fontAlgn="b"/>
                      <a:r>
                        <a:rPr lang="fa-IR" sz="700" b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mic Sans MS" panose="030F0702030302020204" pitchFamily="66" charset="0"/>
                          <a:cs typeface="B Morvarid" panose="00000400000000000000" pitchFamily="2" charset="-78"/>
                        </a:rPr>
                        <a:t>خودرو</a:t>
                      </a:r>
                    </a:p>
                  </a:txBody>
                  <a:tcPr marL="10903" marR="10903" marT="7269" marB="7269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DD0E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 fontAlgn="b"/>
                      <a:r>
                        <a:rPr lang="fa-IR" sz="700" b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mic Sans MS" panose="030F0702030302020204" pitchFamily="66" charset="0"/>
                          <a:cs typeface="B Morvarid" panose="00000400000000000000" pitchFamily="2" charset="-78"/>
                        </a:rPr>
                        <a:t>لینک تحلیل</a:t>
                      </a:r>
                    </a:p>
                  </a:txBody>
                  <a:tcPr marL="10903" marR="10903" marT="7269" marB="7269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DD0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822552"/>
                  </a:ext>
                </a:extLst>
              </a:tr>
              <a:tr h="563813">
                <a:tc>
                  <a:txBody>
                    <a:bodyPr/>
                    <a:lstStyle/>
                    <a:p>
                      <a:pPr algn="ctr" rtl="1" fontAlgn="b"/>
                      <a:r>
                        <a:rPr lang="fa-IR" sz="700" b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mic Sans MS" panose="030F0702030302020204" pitchFamily="66" charset="0"/>
                          <a:cs typeface="B Morvarid" panose="00000400000000000000" pitchFamily="2" charset="-78"/>
                        </a:rPr>
                        <a:t>خودرو</a:t>
                      </a:r>
                    </a:p>
                  </a:txBody>
                  <a:tcPr marL="10903" marR="10903" marT="7269" marB="7269" anchor="b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 fontAlgn="b"/>
                      <a:r>
                        <a:rPr lang="en-US" sz="700" b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mic Sans MS" panose="030F0702030302020204" pitchFamily="66" charset="0"/>
                          <a:cs typeface="B Morvarid" panose="00000400000000000000" pitchFamily="2" charset="-78"/>
                        </a:rPr>
                        <a:t>1</a:t>
                      </a:r>
                    </a:p>
                  </a:txBody>
                  <a:tcPr marL="10903" marR="10903" marT="7269" marB="7269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 fontAlgn="b"/>
                      <a:r>
                        <a:rPr lang="en-US" sz="700" b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mic Sans MS" panose="030F0702030302020204" pitchFamily="66" charset="0"/>
                          <a:cs typeface="B Morvarid" panose="00000400000000000000" pitchFamily="2" charset="-78"/>
                        </a:rPr>
                        <a:t>1</a:t>
                      </a:r>
                    </a:p>
                  </a:txBody>
                  <a:tcPr marL="10903" marR="10903" marT="7269" marB="7269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 fontAlgn="b"/>
                      <a:r>
                        <a:rPr lang="en-US" sz="700" b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mic Sans MS" panose="030F0702030302020204" pitchFamily="66" charset="0"/>
                          <a:cs typeface="B Morvarid" panose="00000400000000000000" pitchFamily="2" charset="-78"/>
                        </a:rPr>
                        <a:t>1</a:t>
                      </a:r>
                    </a:p>
                  </a:txBody>
                  <a:tcPr marL="10903" marR="10903" marT="7269" marB="7269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 fontAlgn="b"/>
                      <a:r>
                        <a:rPr lang="en-US" sz="700" b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mic Sans MS" panose="030F0702030302020204" pitchFamily="66" charset="0"/>
                          <a:cs typeface="B Morvarid" panose="00000400000000000000" pitchFamily="2" charset="-78"/>
                        </a:rPr>
                        <a:t>1</a:t>
                      </a:r>
                    </a:p>
                  </a:txBody>
                  <a:tcPr marL="10903" marR="10903" marT="7269" marB="7269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 fontAlgn="b"/>
                      <a:r>
                        <a:rPr lang="en-US" sz="700" b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mic Sans MS" panose="030F0702030302020204" pitchFamily="66" charset="0"/>
                          <a:cs typeface="B Morvarid" panose="00000400000000000000" pitchFamily="2" charset="-78"/>
                        </a:rPr>
                        <a:t>0.0</a:t>
                      </a:r>
                    </a:p>
                  </a:txBody>
                  <a:tcPr marL="10903" marR="10903" marT="7269" marB="7269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 fontAlgn="b"/>
                      <a:r>
                        <a:rPr lang="en-US" sz="700" b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mic Sans MS" panose="030F0702030302020204" pitchFamily="66" charset="0"/>
                          <a:cs typeface="B Morvarid" panose="00000400000000000000" pitchFamily="2" charset="-78"/>
                        </a:rPr>
                        <a:t>999999.0</a:t>
                      </a:r>
                    </a:p>
                  </a:txBody>
                  <a:tcPr marL="10903" marR="10903" marT="7269" marB="7269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 fontAlgn="b"/>
                      <a:r>
                        <a:rPr lang="en-US" sz="700" b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mic Sans MS" panose="030F0702030302020204" pitchFamily="66" charset="0"/>
                          <a:cs typeface="B Morvarid" panose="00000400000000000000" pitchFamily="2" charset="-78"/>
                        </a:rPr>
                        <a:t>1400-09-10</a:t>
                      </a:r>
                    </a:p>
                  </a:txBody>
                  <a:tcPr marL="10903" marR="10903" marT="7269" marB="7269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 fontAlgn="b"/>
                      <a:r>
                        <a:rPr lang="en-US" sz="700" b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mic Sans MS" panose="030F0702030302020204" pitchFamily="66" charset="0"/>
                          <a:cs typeface="B Morvarid" panose="00000400000000000000" pitchFamily="2" charset="-78"/>
                        </a:rPr>
                        <a:t>11:16:00 AM</a:t>
                      </a:r>
                    </a:p>
                  </a:txBody>
                  <a:tcPr marL="10903" marR="10903" marT="7269" marB="7269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 fontAlgn="b"/>
                      <a:r>
                        <a:rPr lang="en-US" sz="700" b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mic Sans MS" panose="030F0702030302020204" pitchFamily="66" charset="0"/>
                          <a:cs typeface="B Morvarid" panose="00000400000000000000" pitchFamily="2" charset="-78"/>
                        </a:rPr>
                        <a:t>0</a:t>
                      </a:r>
                    </a:p>
                  </a:txBody>
                  <a:tcPr marL="10903" marR="10903" marT="7269" marB="7269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 fontAlgn="b"/>
                      <a:r>
                        <a:rPr lang="en-US" sz="700" b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mic Sans MS" panose="030F0702030302020204" pitchFamily="66" charset="0"/>
                          <a:cs typeface="B Morvarid" panose="00000400000000000000" pitchFamily="2" charset="-78"/>
                        </a:rPr>
                        <a:t>0</a:t>
                      </a:r>
                    </a:p>
                  </a:txBody>
                  <a:tcPr marL="10903" marR="10903" marT="7269" marB="7269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 fontAlgn="b"/>
                      <a:r>
                        <a:rPr lang="en-US" sz="700" b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mic Sans MS" panose="030F0702030302020204" pitchFamily="66" charset="0"/>
                          <a:cs typeface="B Morvarid" panose="00000400000000000000" pitchFamily="2" charset="-78"/>
                        </a:rPr>
                        <a:t>0</a:t>
                      </a:r>
                    </a:p>
                  </a:txBody>
                  <a:tcPr marL="10903" marR="10903" marT="7269" marB="7269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 fontAlgn="b"/>
                      <a:r>
                        <a:rPr lang="en-US" sz="700" b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mic Sans MS" panose="030F0702030302020204" pitchFamily="66" charset="0"/>
                          <a:cs typeface="B Morvarid" panose="00000400000000000000" pitchFamily="2" charset="-78"/>
                        </a:rPr>
                        <a:t>0</a:t>
                      </a:r>
                    </a:p>
                  </a:txBody>
                  <a:tcPr marL="10903" marR="10903" marT="7269" marB="7269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 fontAlgn="b"/>
                      <a:r>
                        <a:rPr lang="en-US" sz="700" b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mic Sans MS" panose="030F0702030302020204" pitchFamily="66" charset="0"/>
                          <a:cs typeface="B Morvarid" panose="00000400000000000000" pitchFamily="2" charset="-78"/>
                        </a:rPr>
                        <a:t>1</a:t>
                      </a:r>
                    </a:p>
                  </a:txBody>
                  <a:tcPr marL="10903" marR="10903" marT="7269" marB="7269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 fontAlgn="b"/>
                      <a:r>
                        <a:rPr lang="en-US" sz="700" b="1" u="sng">
                          <a:solidFill>
                            <a:srgbClr val="1155CC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mic Sans MS" panose="030F0702030302020204" pitchFamily="66" charset="0"/>
                          <a:cs typeface="B Morvarid" panose="00000400000000000000" pitchFamily="2" charset="-78"/>
                          <a:hlinkClick r:id="rId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https://rahavard365.com/analysis/46078278/image</a:t>
                      </a:r>
                      <a:endParaRPr lang="en-US" sz="700" b="1" u="sng">
                        <a:solidFill>
                          <a:srgbClr val="1155CC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mic Sans MS" panose="030F0702030302020204" pitchFamily="66" charset="0"/>
                        <a:cs typeface="B Morvarid" panose="00000400000000000000" pitchFamily="2" charset="-78"/>
                      </a:endParaRPr>
                    </a:p>
                  </a:txBody>
                  <a:tcPr marL="10903" marR="10903" marT="7269" marB="7269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4175136"/>
                  </a:ext>
                </a:extLst>
              </a:tr>
              <a:tr h="563813">
                <a:tc>
                  <a:txBody>
                    <a:bodyPr/>
                    <a:lstStyle/>
                    <a:p>
                      <a:pPr algn="ctr" rtl="1" fontAlgn="b"/>
                      <a:r>
                        <a:rPr lang="fa-IR" sz="700" b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mic Sans MS" panose="030F0702030302020204" pitchFamily="66" charset="0"/>
                          <a:cs typeface="B Morvarid" panose="00000400000000000000" pitchFamily="2" charset="-78"/>
                        </a:rPr>
                        <a:t>خودرو</a:t>
                      </a:r>
                    </a:p>
                  </a:txBody>
                  <a:tcPr marL="10903" marR="10903" marT="7269" marB="7269" anchor="b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7E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 fontAlgn="b"/>
                      <a:r>
                        <a:rPr lang="en-US" sz="700" b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mic Sans MS" panose="030F0702030302020204" pitchFamily="66" charset="0"/>
                          <a:cs typeface="B Morvarid" panose="00000400000000000000" pitchFamily="2" charset="-78"/>
                        </a:rPr>
                        <a:t>-1</a:t>
                      </a:r>
                    </a:p>
                  </a:txBody>
                  <a:tcPr marL="10903" marR="10903" marT="7269" marB="7269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7E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 fontAlgn="b"/>
                      <a:r>
                        <a:rPr lang="en-US" sz="700" b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mic Sans MS" panose="030F0702030302020204" pitchFamily="66" charset="0"/>
                          <a:cs typeface="B Morvarid" panose="00000400000000000000" pitchFamily="2" charset="-78"/>
                        </a:rPr>
                        <a:t>1</a:t>
                      </a:r>
                    </a:p>
                  </a:txBody>
                  <a:tcPr marL="10903" marR="10903" marT="7269" marB="7269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7E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 fontAlgn="b"/>
                      <a:r>
                        <a:rPr lang="en-US" sz="700" b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mic Sans MS" panose="030F0702030302020204" pitchFamily="66" charset="0"/>
                          <a:cs typeface="B Morvarid" panose="00000400000000000000" pitchFamily="2" charset="-78"/>
                        </a:rPr>
                        <a:t>1</a:t>
                      </a:r>
                    </a:p>
                  </a:txBody>
                  <a:tcPr marL="10903" marR="10903" marT="7269" marB="7269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7E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 fontAlgn="b"/>
                      <a:r>
                        <a:rPr lang="en-US" sz="700" b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mic Sans MS" panose="030F0702030302020204" pitchFamily="66" charset="0"/>
                          <a:cs typeface="B Morvarid" panose="00000400000000000000" pitchFamily="2" charset="-78"/>
                        </a:rPr>
                        <a:t>1</a:t>
                      </a:r>
                    </a:p>
                  </a:txBody>
                  <a:tcPr marL="10903" marR="10903" marT="7269" marB="7269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7E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 fontAlgn="b"/>
                      <a:r>
                        <a:rPr lang="en-US" sz="700" b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mic Sans MS" panose="030F0702030302020204" pitchFamily="66" charset="0"/>
                          <a:cs typeface="B Morvarid" panose="00000400000000000000" pitchFamily="2" charset="-78"/>
                        </a:rPr>
                        <a:t>0.0</a:t>
                      </a:r>
                    </a:p>
                  </a:txBody>
                  <a:tcPr marL="10903" marR="10903" marT="7269" marB="7269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7E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 fontAlgn="b"/>
                      <a:r>
                        <a:rPr lang="en-US" sz="700" b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mic Sans MS" panose="030F0702030302020204" pitchFamily="66" charset="0"/>
                          <a:cs typeface="B Morvarid" panose="00000400000000000000" pitchFamily="2" charset="-78"/>
                        </a:rPr>
                        <a:t>1000000.0</a:t>
                      </a:r>
                    </a:p>
                  </a:txBody>
                  <a:tcPr marL="10903" marR="10903" marT="7269" marB="7269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7E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 fontAlgn="b"/>
                      <a:r>
                        <a:rPr lang="en-US" sz="700" b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mic Sans MS" panose="030F0702030302020204" pitchFamily="66" charset="0"/>
                          <a:cs typeface="B Morvarid" panose="00000400000000000000" pitchFamily="2" charset="-78"/>
                        </a:rPr>
                        <a:t>1400-09-10</a:t>
                      </a:r>
                    </a:p>
                  </a:txBody>
                  <a:tcPr marL="10903" marR="10903" marT="7269" marB="7269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F7F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 fontAlgn="b"/>
                      <a:r>
                        <a:rPr lang="en-US" sz="700" b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mic Sans MS" panose="030F0702030302020204" pitchFamily="66" charset="0"/>
                          <a:cs typeface="B Morvarid" panose="00000400000000000000" pitchFamily="2" charset="-78"/>
                        </a:rPr>
                        <a:t>13:00:00 AM</a:t>
                      </a:r>
                    </a:p>
                  </a:txBody>
                  <a:tcPr marL="10903" marR="10903" marT="7269" marB="7269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F7F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 fontAlgn="b"/>
                      <a:r>
                        <a:rPr lang="en-US" sz="700" b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mic Sans MS" panose="030F0702030302020204" pitchFamily="66" charset="0"/>
                          <a:cs typeface="B Morvarid" panose="00000400000000000000" pitchFamily="2" charset="-78"/>
                        </a:rPr>
                        <a:t>0</a:t>
                      </a:r>
                    </a:p>
                  </a:txBody>
                  <a:tcPr marL="10903" marR="10903" marT="7269" marB="7269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F7F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 fontAlgn="b"/>
                      <a:r>
                        <a:rPr lang="en-US" sz="700" b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mic Sans MS" panose="030F0702030302020204" pitchFamily="66" charset="0"/>
                          <a:cs typeface="B Morvarid" panose="00000400000000000000" pitchFamily="2" charset="-78"/>
                        </a:rPr>
                        <a:t>0</a:t>
                      </a:r>
                    </a:p>
                  </a:txBody>
                  <a:tcPr marL="10903" marR="10903" marT="7269" marB="7269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F7F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 fontAlgn="b"/>
                      <a:r>
                        <a:rPr lang="en-US" sz="700" b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mic Sans MS" panose="030F0702030302020204" pitchFamily="66" charset="0"/>
                          <a:cs typeface="B Morvarid" panose="00000400000000000000" pitchFamily="2" charset="-78"/>
                        </a:rPr>
                        <a:t>0</a:t>
                      </a:r>
                    </a:p>
                  </a:txBody>
                  <a:tcPr marL="10903" marR="10903" marT="7269" marB="7269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F7F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 fontAlgn="b"/>
                      <a:r>
                        <a:rPr lang="en-US" sz="700" b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mic Sans MS" panose="030F0702030302020204" pitchFamily="66" charset="0"/>
                          <a:cs typeface="B Morvarid" panose="00000400000000000000" pitchFamily="2" charset="-78"/>
                        </a:rPr>
                        <a:t>0</a:t>
                      </a:r>
                    </a:p>
                  </a:txBody>
                  <a:tcPr marL="10903" marR="10903" marT="7269" marB="7269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F7F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 fontAlgn="b"/>
                      <a:r>
                        <a:rPr lang="en-US" sz="700" b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mic Sans MS" panose="030F0702030302020204" pitchFamily="66" charset="0"/>
                          <a:cs typeface="B Morvarid" panose="00000400000000000000" pitchFamily="2" charset="-78"/>
                        </a:rPr>
                        <a:t>0</a:t>
                      </a:r>
                    </a:p>
                  </a:txBody>
                  <a:tcPr marL="10903" marR="10903" marT="7269" marB="7269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F7F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 fontAlgn="b"/>
                      <a:r>
                        <a:rPr lang="en-US" sz="700" b="1" u="sng">
                          <a:solidFill>
                            <a:srgbClr val="1155CC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mic Sans MS" panose="030F0702030302020204" pitchFamily="66" charset="0"/>
                          <a:cs typeface="B Morvarid" panose="00000400000000000000" pitchFamily="2" charset="-78"/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https://rahavard365.com/analysis/46078823/image</a:t>
                      </a:r>
                      <a:endParaRPr lang="en-US" sz="700" b="1" u="sng">
                        <a:solidFill>
                          <a:srgbClr val="1155CC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mic Sans MS" panose="030F0702030302020204" pitchFamily="66" charset="0"/>
                        <a:cs typeface="B Morvarid" panose="00000400000000000000" pitchFamily="2" charset="-78"/>
                      </a:endParaRPr>
                    </a:p>
                  </a:txBody>
                  <a:tcPr marL="10903" marR="10903" marT="7269" marB="7269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F7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2194917"/>
                  </a:ext>
                </a:extLst>
              </a:tr>
              <a:tr h="563813">
                <a:tc>
                  <a:txBody>
                    <a:bodyPr/>
                    <a:lstStyle/>
                    <a:p>
                      <a:pPr algn="ctr" rtl="1" fontAlgn="b"/>
                      <a:r>
                        <a:rPr lang="fa-IR" sz="700" b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mic Sans MS" panose="030F0702030302020204" pitchFamily="66" charset="0"/>
                          <a:cs typeface="B Morvarid" panose="00000400000000000000" pitchFamily="2" charset="-78"/>
                        </a:rPr>
                        <a:t>فولاد</a:t>
                      </a:r>
                    </a:p>
                  </a:txBody>
                  <a:tcPr marL="10903" marR="10903" marT="7269" marB="7269" anchor="b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 fontAlgn="b"/>
                      <a:r>
                        <a:rPr lang="en-US" sz="700" b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mic Sans MS" panose="030F0702030302020204" pitchFamily="66" charset="0"/>
                          <a:cs typeface="B Morvarid" panose="00000400000000000000" pitchFamily="2" charset="-78"/>
                        </a:rPr>
                        <a:t>1</a:t>
                      </a:r>
                    </a:p>
                  </a:txBody>
                  <a:tcPr marL="10903" marR="10903" marT="7269" marB="7269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 fontAlgn="b"/>
                      <a:r>
                        <a:rPr lang="en-US" sz="700" b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mic Sans MS" panose="030F0702030302020204" pitchFamily="66" charset="0"/>
                          <a:cs typeface="B Morvarid" panose="00000400000000000000" pitchFamily="2" charset="-78"/>
                        </a:rPr>
                        <a:t>29</a:t>
                      </a:r>
                    </a:p>
                  </a:txBody>
                  <a:tcPr marL="10903" marR="10903" marT="7269" marB="7269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 fontAlgn="b"/>
                      <a:r>
                        <a:rPr lang="en-US" sz="700" b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mic Sans MS" panose="030F0702030302020204" pitchFamily="66" charset="0"/>
                          <a:cs typeface="B Morvarid" panose="00000400000000000000" pitchFamily="2" charset="-78"/>
                        </a:rPr>
                        <a:t>10130</a:t>
                      </a:r>
                    </a:p>
                  </a:txBody>
                  <a:tcPr marL="10903" marR="10903" marT="7269" marB="7269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 fontAlgn="b"/>
                      <a:r>
                        <a:rPr lang="en-US" sz="700" b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mic Sans MS" panose="030F0702030302020204" pitchFamily="66" charset="0"/>
                          <a:cs typeface="B Morvarid" panose="00000400000000000000" pitchFamily="2" charset="-78"/>
                        </a:rPr>
                        <a:t>293770</a:t>
                      </a:r>
                    </a:p>
                  </a:txBody>
                  <a:tcPr marL="10903" marR="10903" marT="7269" marB="7269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 fontAlgn="b"/>
                      <a:r>
                        <a:rPr lang="en-US" sz="700" b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mic Sans MS" panose="030F0702030302020204" pitchFamily="66" charset="0"/>
                          <a:cs typeface="B Morvarid" panose="00000400000000000000" pitchFamily="2" charset="-78"/>
                        </a:rPr>
                        <a:t>1762.6</a:t>
                      </a:r>
                    </a:p>
                  </a:txBody>
                  <a:tcPr marL="10903" marR="10903" marT="7269" marB="7269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 fontAlgn="b"/>
                      <a:r>
                        <a:rPr lang="en-US" sz="700" b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mic Sans MS" panose="030F0702030302020204" pitchFamily="66" charset="0"/>
                          <a:cs typeface="B Morvarid" panose="00000400000000000000" pitchFamily="2" charset="-78"/>
                        </a:rPr>
                        <a:t>704467.4</a:t>
                      </a:r>
                    </a:p>
                  </a:txBody>
                  <a:tcPr marL="10903" marR="10903" marT="7269" marB="7269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 fontAlgn="b"/>
                      <a:r>
                        <a:rPr lang="en-US" sz="700" b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mic Sans MS" panose="030F0702030302020204" pitchFamily="66" charset="0"/>
                          <a:cs typeface="B Morvarid" panose="00000400000000000000" pitchFamily="2" charset="-78"/>
                        </a:rPr>
                        <a:t>1400-09-10</a:t>
                      </a:r>
                    </a:p>
                  </a:txBody>
                  <a:tcPr marL="10903" marR="10903" marT="7269" marB="7269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 fontAlgn="b"/>
                      <a:r>
                        <a:rPr lang="en-US" sz="700" b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mic Sans MS" panose="030F0702030302020204" pitchFamily="66" charset="0"/>
                          <a:cs typeface="B Morvarid" panose="00000400000000000000" pitchFamily="2" charset="-78"/>
                        </a:rPr>
                        <a:t>13:00:00 AM</a:t>
                      </a:r>
                    </a:p>
                  </a:txBody>
                  <a:tcPr marL="10903" marR="10903" marT="7269" marB="7269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 fontAlgn="b"/>
                      <a:r>
                        <a:rPr lang="en-US" sz="700" b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mic Sans MS" panose="030F0702030302020204" pitchFamily="66" charset="0"/>
                          <a:cs typeface="B Morvarid" panose="00000400000000000000" pitchFamily="2" charset="-78"/>
                        </a:rPr>
                        <a:t>0</a:t>
                      </a:r>
                    </a:p>
                  </a:txBody>
                  <a:tcPr marL="10903" marR="10903" marT="7269" marB="7269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 fontAlgn="b"/>
                      <a:r>
                        <a:rPr lang="en-US" sz="700" b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mic Sans MS" panose="030F0702030302020204" pitchFamily="66" charset="0"/>
                          <a:cs typeface="B Morvarid" panose="00000400000000000000" pitchFamily="2" charset="-78"/>
                        </a:rPr>
                        <a:t>0</a:t>
                      </a:r>
                    </a:p>
                  </a:txBody>
                  <a:tcPr marL="10903" marR="10903" marT="7269" marB="7269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 fontAlgn="b"/>
                      <a:r>
                        <a:rPr lang="en-US" sz="700" b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mic Sans MS" panose="030F0702030302020204" pitchFamily="66" charset="0"/>
                          <a:cs typeface="B Morvarid" panose="00000400000000000000" pitchFamily="2" charset="-78"/>
                        </a:rPr>
                        <a:t>0</a:t>
                      </a:r>
                    </a:p>
                  </a:txBody>
                  <a:tcPr marL="10903" marR="10903" marT="7269" marB="7269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 fontAlgn="b"/>
                      <a:r>
                        <a:rPr lang="en-US" sz="700" b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mic Sans MS" panose="030F0702030302020204" pitchFamily="66" charset="0"/>
                          <a:cs typeface="B Morvarid" panose="00000400000000000000" pitchFamily="2" charset="-78"/>
                        </a:rPr>
                        <a:t>29</a:t>
                      </a:r>
                    </a:p>
                  </a:txBody>
                  <a:tcPr marL="10903" marR="10903" marT="7269" marB="7269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 fontAlgn="b"/>
                      <a:r>
                        <a:rPr lang="en-US" sz="700" b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mic Sans MS" panose="030F0702030302020204" pitchFamily="66" charset="0"/>
                          <a:cs typeface="B Morvarid" panose="00000400000000000000" pitchFamily="2" charset="-78"/>
                        </a:rPr>
                        <a:t>0</a:t>
                      </a:r>
                    </a:p>
                  </a:txBody>
                  <a:tcPr marL="10903" marR="10903" marT="7269" marB="7269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 fontAlgn="b"/>
                      <a:r>
                        <a:rPr lang="en-US" sz="700" b="1" u="sng">
                          <a:solidFill>
                            <a:srgbClr val="1155CC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mic Sans MS" panose="030F0702030302020204" pitchFamily="66" charset="0"/>
                          <a:cs typeface="B Morvarid" panose="00000400000000000000" pitchFamily="2" charset="-78"/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https://rahavard365.com/analysis/46079647/image</a:t>
                      </a:r>
                      <a:endParaRPr lang="en-US" sz="700" b="1" u="sng">
                        <a:solidFill>
                          <a:srgbClr val="1155CC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mic Sans MS" panose="030F0702030302020204" pitchFamily="66" charset="0"/>
                        <a:cs typeface="B Morvarid" panose="00000400000000000000" pitchFamily="2" charset="-78"/>
                      </a:endParaRPr>
                    </a:p>
                  </a:txBody>
                  <a:tcPr marL="10903" marR="10903" marT="7269" marB="7269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3916793"/>
                  </a:ext>
                </a:extLst>
              </a:tr>
              <a:tr h="563813">
                <a:tc>
                  <a:txBody>
                    <a:bodyPr/>
                    <a:lstStyle/>
                    <a:p>
                      <a:pPr algn="ctr" rtl="1" fontAlgn="b"/>
                      <a:r>
                        <a:rPr lang="fa-IR" sz="700" b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mic Sans MS" panose="030F0702030302020204" pitchFamily="66" charset="0"/>
                          <a:cs typeface="B Morvarid" panose="00000400000000000000" pitchFamily="2" charset="-78"/>
                        </a:rPr>
                        <a:t>دارایکم</a:t>
                      </a:r>
                    </a:p>
                  </a:txBody>
                  <a:tcPr marL="10903" marR="10903" marT="7269" marB="7269" anchor="b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7E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 fontAlgn="b"/>
                      <a:r>
                        <a:rPr lang="en-US" sz="700" b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mic Sans MS" panose="030F0702030302020204" pitchFamily="66" charset="0"/>
                          <a:cs typeface="B Morvarid" panose="00000400000000000000" pitchFamily="2" charset="-78"/>
                        </a:rPr>
                        <a:t>1</a:t>
                      </a:r>
                    </a:p>
                  </a:txBody>
                  <a:tcPr marL="10903" marR="10903" marT="7269" marB="7269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7E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 fontAlgn="b"/>
                      <a:r>
                        <a:rPr lang="en-US" sz="700" b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mic Sans MS" panose="030F0702030302020204" pitchFamily="66" charset="0"/>
                          <a:cs typeface="B Morvarid" panose="00000400000000000000" pitchFamily="2" charset="-78"/>
                        </a:rPr>
                        <a:t>2</a:t>
                      </a:r>
                    </a:p>
                  </a:txBody>
                  <a:tcPr marL="10903" marR="10903" marT="7269" marB="7269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7E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 fontAlgn="b"/>
                      <a:r>
                        <a:rPr lang="en-US" sz="700" b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mic Sans MS" panose="030F0702030302020204" pitchFamily="66" charset="0"/>
                          <a:cs typeface="B Morvarid" panose="00000400000000000000" pitchFamily="2" charset="-78"/>
                        </a:rPr>
                        <a:t>109130</a:t>
                      </a:r>
                    </a:p>
                  </a:txBody>
                  <a:tcPr marL="10903" marR="10903" marT="7269" marB="7269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7E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 fontAlgn="b"/>
                      <a:r>
                        <a:rPr lang="en-US" sz="700" b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mic Sans MS" panose="030F0702030302020204" pitchFamily="66" charset="0"/>
                          <a:cs typeface="B Morvarid" panose="00000400000000000000" pitchFamily="2" charset="-78"/>
                        </a:rPr>
                        <a:t>218260</a:t>
                      </a:r>
                    </a:p>
                  </a:txBody>
                  <a:tcPr marL="10903" marR="10903" marT="7269" marB="7269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7E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 fontAlgn="b"/>
                      <a:r>
                        <a:rPr lang="en-US" sz="700" b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mic Sans MS" panose="030F0702030302020204" pitchFamily="66" charset="0"/>
                          <a:cs typeface="B Morvarid" panose="00000400000000000000" pitchFamily="2" charset="-78"/>
                        </a:rPr>
                        <a:t>1309.6</a:t>
                      </a:r>
                    </a:p>
                  </a:txBody>
                  <a:tcPr marL="10903" marR="10903" marT="7269" marB="7269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7E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 fontAlgn="b"/>
                      <a:r>
                        <a:rPr lang="en-US" sz="700" b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mic Sans MS" panose="030F0702030302020204" pitchFamily="66" charset="0"/>
                          <a:cs typeface="B Morvarid" panose="00000400000000000000" pitchFamily="2" charset="-78"/>
                        </a:rPr>
                        <a:t>484897.8</a:t>
                      </a:r>
                    </a:p>
                  </a:txBody>
                  <a:tcPr marL="10903" marR="10903" marT="7269" marB="7269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7E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 fontAlgn="b"/>
                      <a:r>
                        <a:rPr lang="en-US" sz="700" b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mic Sans MS" panose="030F0702030302020204" pitchFamily="66" charset="0"/>
                          <a:cs typeface="B Morvarid" panose="00000400000000000000" pitchFamily="2" charset="-78"/>
                        </a:rPr>
                        <a:t>1400-09-16</a:t>
                      </a:r>
                    </a:p>
                  </a:txBody>
                  <a:tcPr marL="10903" marR="10903" marT="7269" marB="7269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F7F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 fontAlgn="b"/>
                      <a:r>
                        <a:rPr lang="en-US" sz="700" b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mic Sans MS" panose="030F0702030302020204" pitchFamily="66" charset="0"/>
                          <a:cs typeface="B Morvarid" panose="00000400000000000000" pitchFamily="2" charset="-78"/>
                        </a:rPr>
                        <a:t>12:15:00 AM</a:t>
                      </a:r>
                    </a:p>
                  </a:txBody>
                  <a:tcPr marL="10903" marR="10903" marT="7269" marB="7269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F7F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 fontAlgn="b"/>
                      <a:r>
                        <a:rPr lang="en-US" sz="700" b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mic Sans MS" panose="030F0702030302020204" pitchFamily="66" charset="0"/>
                          <a:cs typeface="B Morvarid" panose="00000400000000000000" pitchFamily="2" charset="-78"/>
                        </a:rPr>
                        <a:t>0</a:t>
                      </a:r>
                    </a:p>
                  </a:txBody>
                  <a:tcPr marL="10903" marR="10903" marT="7269" marB="7269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F7F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 fontAlgn="b"/>
                      <a:r>
                        <a:rPr lang="en-US" sz="700" b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mic Sans MS" panose="030F0702030302020204" pitchFamily="66" charset="0"/>
                          <a:cs typeface="B Morvarid" panose="00000400000000000000" pitchFamily="2" charset="-78"/>
                        </a:rPr>
                        <a:t>0</a:t>
                      </a:r>
                    </a:p>
                  </a:txBody>
                  <a:tcPr marL="10903" marR="10903" marT="7269" marB="7269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F7F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 fontAlgn="b"/>
                      <a:r>
                        <a:rPr lang="en-US" sz="700" b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mic Sans MS" panose="030F0702030302020204" pitchFamily="66" charset="0"/>
                          <a:cs typeface="B Morvarid" panose="00000400000000000000" pitchFamily="2" charset="-78"/>
                        </a:rPr>
                        <a:t>2</a:t>
                      </a:r>
                    </a:p>
                  </a:txBody>
                  <a:tcPr marL="10903" marR="10903" marT="7269" marB="7269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F7F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 fontAlgn="b"/>
                      <a:r>
                        <a:rPr lang="en-US" sz="700" b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mic Sans MS" panose="030F0702030302020204" pitchFamily="66" charset="0"/>
                          <a:cs typeface="B Morvarid" panose="00000400000000000000" pitchFamily="2" charset="-78"/>
                        </a:rPr>
                        <a:t>29</a:t>
                      </a:r>
                    </a:p>
                  </a:txBody>
                  <a:tcPr marL="10903" marR="10903" marT="7269" marB="7269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F7F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 fontAlgn="b"/>
                      <a:r>
                        <a:rPr lang="en-US" sz="700" b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mic Sans MS" panose="030F0702030302020204" pitchFamily="66" charset="0"/>
                          <a:cs typeface="B Morvarid" panose="00000400000000000000" pitchFamily="2" charset="-78"/>
                        </a:rPr>
                        <a:t>0</a:t>
                      </a:r>
                    </a:p>
                  </a:txBody>
                  <a:tcPr marL="10903" marR="10903" marT="7269" marB="7269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F7F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 fontAlgn="b"/>
                      <a:r>
                        <a:rPr lang="en-US" sz="700" b="1" u="sng">
                          <a:solidFill>
                            <a:srgbClr val="1155CC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mic Sans MS" panose="030F0702030302020204" pitchFamily="66" charset="0"/>
                          <a:cs typeface="B Morvarid" panose="00000400000000000000" pitchFamily="2" charset="-78"/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https://rahavard365.com/analysis/46079503/image</a:t>
                      </a:r>
                      <a:endParaRPr lang="en-US" sz="700" b="1" u="sng">
                        <a:solidFill>
                          <a:srgbClr val="1155CC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mic Sans MS" panose="030F0702030302020204" pitchFamily="66" charset="0"/>
                        <a:cs typeface="B Morvarid" panose="00000400000000000000" pitchFamily="2" charset="-78"/>
                      </a:endParaRPr>
                    </a:p>
                  </a:txBody>
                  <a:tcPr marL="10903" marR="10903" marT="7269" marB="7269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F7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0163701"/>
                  </a:ext>
                </a:extLst>
              </a:tr>
              <a:tr h="563813">
                <a:tc>
                  <a:txBody>
                    <a:bodyPr/>
                    <a:lstStyle/>
                    <a:p>
                      <a:pPr algn="ctr" rtl="1" fontAlgn="b"/>
                      <a:r>
                        <a:rPr lang="fa-IR" sz="700" b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mic Sans MS" panose="030F0702030302020204" pitchFamily="66" charset="0"/>
                          <a:cs typeface="B Morvarid" panose="00000400000000000000" pitchFamily="2" charset="-78"/>
                        </a:rPr>
                        <a:t>خودرو</a:t>
                      </a:r>
                    </a:p>
                  </a:txBody>
                  <a:tcPr marL="10903" marR="10903" marT="7269" marB="7269" anchor="b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 fontAlgn="b"/>
                      <a:r>
                        <a:rPr lang="en-US" sz="700" b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mic Sans MS" panose="030F0702030302020204" pitchFamily="66" charset="0"/>
                          <a:cs typeface="B Morvarid" panose="00000400000000000000" pitchFamily="2" charset="-78"/>
                        </a:rPr>
                        <a:t>1</a:t>
                      </a:r>
                    </a:p>
                  </a:txBody>
                  <a:tcPr marL="10903" marR="10903" marT="7269" marB="7269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 fontAlgn="b"/>
                      <a:r>
                        <a:rPr lang="en-US" sz="700" b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mic Sans MS" panose="030F0702030302020204" pitchFamily="66" charset="0"/>
                          <a:cs typeface="B Morvarid" panose="00000400000000000000" pitchFamily="2" charset="-78"/>
                        </a:rPr>
                        <a:t>135</a:t>
                      </a:r>
                    </a:p>
                  </a:txBody>
                  <a:tcPr marL="10903" marR="10903" marT="7269" marB="7269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 fontAlgn="b"/>
                      <a:r>
                        <a:rPr lang="en-US" sz="700" b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mic Sans MS" panose="030F0702030302020204" pitchFamily="66" charset="0"/>
                          <a:cs typeface="B Morvarid" panose="00000400000000000000" pitchFamily="2" charset="-78"/>
                        </a:rPr>
                        <a:t>2221</a:t>
                      </a:r>
                    </a:p>
                  </a:txBody>
                  <a:tcPr marL="10903" marR="10903" marT="7269" marB="7269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 fontAlgn="b"/>
                      <a:r>
                        <a:rPr lang="en-US" sz="700" b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mic Sans MS" panose="030F0702030302020204" pitchFamily="66" charset="0"/>
                          <a:cs typeface="B Morvarid" panose="00000400000000000000" pitchFamily="2" charset="-78"/>
                        </a:rPr>
                        <a:t>299835</a:t>
                      </a:r>
                    </a:p>
                  </a:txBody>
                  <a:tcPr marL="10903" marR="10903" marT="7269" marB="7269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 fontAlgn="b"/>
                      <a:r>
                        <a:rPr lang="en-US" sz="700" b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mic Sans MS" panose="030F0702030302020204" pitchFamily="66" charset="0"/>
                          <a:cs typeface="B Morvarid" panose="00000400000000000000" pitchFamily="2" charset="-78"/>
                        </a:rPr>
                        <a:t>1799.0</a:t>
                      </a:r>
                    </a:p>
                  </a:txBody>
                  <a:tcPr marL="10903" marR="10903" marT="7269" marB="7269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 fontAlgn="b"/>
                      <a:r>
                        <a:rPr lang="en-US" sz="700" b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mic Sans MS" panose="030F0702030302020204" pitchFamily="66" charset="0"/>
                          <a:cs typeface="B Morvarid" panose="00000400000000000000" pitchFamily="2" charset="-78"/>
                        </a:rPr>
                        <a:t>183263.8</a:t>
                      </a:r>
                    </a:p>
                  </a:txBody>
                  <a:tcPr marL="10903" marR="10903" marT="7269" marB="7269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 fontAlgn="b"/>
                      <a:r>
                        <a:rPr lang="en-US" sz="700" b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mic Sans MS" panose="030F0702030302020204" pitchFamily="66" charset="0"/>
                          <a:cs typeface="B Morvarid" panose="00000400000000000000" pitchFamily="2" charset="-78"/>
                        </a:rPr>
                        <a:t>1400-09-17</a:t>
                      </a:r>
                    </a:p>
                  </a:txBody>
                  <a:tcPr marL="10903" marR="10903" marT="7269" marB="7269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 fontAlgn="b"/>
                      <a:r>
                        <a:rPr lang="en-US" sz="700" b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mic Sans MS" panose="030F0702030302020204" pitchFamily="66" charset="0"/>
                          <a:cs typeface="B Morvarid" panose="00000400000000000000" pitchFamily="2" charset="-78"/>
                        </a:rPr>
                        <a:t>13:11:00 AM</a:t>
                      </a:r>
                    </a:p>
                  </a:txBody>
                  <a:tcPr marL="10903" marR="10903" marT="7269" marB="7269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 fontAlgn="b"/>
                      <a:r>
                        <a:rPr lang="en-US" sz="700" b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mic Sans MS" panose="030F0702030302020204" pitchFamily="66" charset="0"/>
                          <a:cs typeface="B Morvarid" panose="00000400000000000000" pitchFamily="2" charset="-78"/>
                        </a:rPr>
                        <a:t>0</a:t>
                      </a:r>
                    </a:p>
                  </a:txBody>
                  <a:tcPr marL="10903" marR="10903" marT="7269" marB="7269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 fontAlgn="b"/>
                      <a:r>
                        <a:rPr lang="en-US" sz="700" b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mic Sans MS" panose="030F0702030302020204" pitchFamily="66" charset="0"/>
                          <a:cs typeface="B Morvarid" panose="00000400000000000000" pitchFamily="2" charset="-78"/>
                        </a:rPr>
                        <a:t>0</a:t>
                      </a:r>
                    </a:p>
                  </a:txBody>
                  <a:tcPr marL="10903" marR="10903" marT="7269" marB="7269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 fontAlgn="b"/>
                      <a:r>
                        <a:rPr lang="en-US" sz="700" b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mic Sans MS" panose="030F0702030302020204" pitchFamily="66" charset="0"/>
                          <a:cs typeface="B Morvarid" panose="00000400000000000000" pitchFamily="2" charset="-78"/>
                        </a:rPr>
                        <a:t>2</a:t>
                      </a:r>
                    </a:p>
                  </a:txBody>
                  <a:tcPr marL="10903" marR="10903" marT="7269" marB="7269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 fontAlgn="b"/>
                      <a:r>
                        <a:rPr lang="en-US" sz="700" b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mic Sans MS" panose="030F0702030302020204" pitchFamily="66" charset="0"/>
                          <a:cs typeface="B Morvarid" panose="00000400000000000000" pitchFamily="2" charset="-78"/>
                        </a:rPr>
                        <a:t>29</a:t>
                      </a:r>
                    </a:p>
                  </a:txBody>
                  <a:tcPr marL="10903" marR="10903" marT="7269" marB="7269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 fontAlgn="b"/>
                      <a:r>
                        <a:rPr lang="en-US" sz="700" b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mic Sans MS" panose="030F0702030302020204" pitchFamily="66" charset="0"/>
                          <a:cs typeface="B Morvarid" panose="00000400000000000000" pitchFamily="2" charset="-78"/>
                        </a:rPr>
                        <a:t>135</a:t>
                      </a:r>
                    </a:p>
                  </a:txBody>
                  <a:tcPr marL="10903" marR="10903" marT="7269" marB="7269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 fontAlgn="b"/>
                      <a:r>
                        <a:rPr lang="en-US" sz="700" b="1" u="sng">
                          <a:solidFill>
                            <a:srgbClr val="1155CC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mic Sans MS" panose="030F0702030302020204" pitchFamily="66" charset="0"/>
                          <a:cs typeface="B Morvarid" panose="00000400000000000000" pitchFamily="2" charset="-78"/>
                          <a:hlinkClick r:id="rId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https://rahavard365.com/analysis/47529374/image</a:t>
                      </a:r>
                      <a:endParaRPr lang="en-US" sz="700" b="1" u="sng">
                        <a:solidFill>
                          <a:srgbClr val="1155CC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mic Sans MS" panose="030F0702030302020204" pitchFamily="66" charset="0"/>
                        <a:cs typeface="B Morvarid" panose="00000400000000000000" pitchFamily="2" charset="-78"/>
                      </a:endParaRPr>
                    </a:p>
                  </a:txBody>
                  <a:tcPr marL="10903" marR="10903" marT="7269" marB="7269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2391805"/>
                  </a:ext>
                </a:extLst>
              </a:tr>
              <a:tr h="563813">
                <a:tc>
                  <a:txBody>
                    <a:bodyPr/>
                    <a:lstStyle/>
                    <a:p>
                      <a:pPr algn="ctr" rtl="1" fontAlgn="b"/>
                      <a:r>
                        <a:rPr lang="fa-IR" sz="700" b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mic Sans MS" panose="030F0702030302020204" pitchFamily="66" charset="0"/>
                          <a:cs typeface="B Morvarid" panose="00000400000000000000" pitchFamily="2" charset="-78"/>
                        </a:rPr>
                        <a:t>وبملت</a:t>
                      </a:r>
                    </a:p>
                  </a:txBody>
                  <a:tcPr marL="10903" marR="10903" marT="7269" marB="7269" anchor="b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7E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 fontAlgn="b"/>
                      <a:r>
                        <a:rPr lang="en-US" sz="700" b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mic Sans MS" panose="030F0702030302020204" pitchFamily="66" charset="0"/>
                          <a:cs typeface="B Morvarid" panose="00000400000000000000" pitchFamily="2" charset="-78"/>
                        </a:rPr>
                        <a:t>1</a:t>
                      </a:r>
                    </a:p>
                  </a:txBody>
                  <a:tcPr marL="10903" marR="10903" marT="7269" marB="7269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7E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 fontAlgn="b"/>
                      <a:r>
                        <a:rPr lang="en-US" sz="700" b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mic Sans MS" panose="030F0702030302020204" pitchFamily="66" charset="0"/>
                          <a:cs typeface="B Morvarid" panose="00000400000000000000" pitchFamily="2" charset="-78"/>
                        </a:rPr>
                        <a:t>62</a:t>
                      </a:r>
                    </a:p>
                  </a:txBody>
                  <a:tcPr marL="10903" marR="10903" marT="7269" marB="7269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7E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 fontAlgn="b"/>
                      <a:r>
                        <a:rPr lang="en-US" sz="700" b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mic Sans MS" panose="030F0702030302020204" pitchFamily="66" charset="0"/>
                          <a:cs typeface="B Morvarid" panose="00000400000000000000" pitchFamily="2" charset="-78"/>
                        </a:rPr>
                        <a:t>2930</a:t>
                      </a:r>
                    </a:p>
                  </a:txBody>
                  <a:tcPr marL="10903" marR="10903" marT="7269" marB="7269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7E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 fontAlgn="b"/>
                      <a:r>
                        <a:rPr lang="en-US" sz="700" b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mic Sans MS" panose="030F0702030302020204" pitchFamily="66" charset="0"/>
                          <a:cs typeface="B Morvarid" panose="00000400000000000000" pitchFamily="2" charset="-78"/>
                        </a:rPr>
                        <a:t>181660</a:t>
                      </a:r>
                    </a:p>
                  </a:txBody>
                  <a:tcPr marL="10903" marR="10903" marT="7269" marB="7269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7E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 fontAlgn="b"/>
                      <a:r>
                        <a:rPr lang="en-US" sz="700" b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mic Sans MS" panose="030F0702030302020204" pitchFamily="66" charset="0"/>
                          <a:cs typeface="B Morvarid" panose="00000400000000000000" pitchFamily="2" charset="-78"/>
                        </a:rPr>
                        <a:t>1090.0</a:t>
                      </a:r>
                    </a:p>
                  </a:txBody>
                  <a:tcPr marL="10903" marR="10903" marT="7269" marB="7269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7E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 fontAlgn="b"/>
                      <a:r>
                        <a:rPr lang="en-US" sz="700" b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mic Sans MS" panose="030F0702030302020204" pitchFamily="66" charset="0"/>
                          <a:cs typeface="B Morvarid" panose="00000400000000000000" pitchFamily="2" charset="-78"/>
                        </a:rPr>
                        <a:t>513.8</a:t>
                      </a:r>
                    </a:p>
                  </a:txBody>
                  <a:tcPr marL="10903" marR="10903" marT="7269" marB="7269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7E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 fontAlgn="b"/>
                      <a:r>
                        <a:rPr lang="en-US" sz="700" b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mic Sans MS" panose="030F0702030302020204" pitchFamily="66" charset="0"/>
                          <a:cs typeface="B Morvarid" panose="00000400000000000000" pitchFamily="2" charset="-78"/>
                        </a:rPr>
                        <a:t>1400-09-19</a:t>
                      </a:r>
                    </a:p>
                  </a:txBody>
                  <a:tcPr marL="10903" marR="10903" marT="7269" marB="7269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F7F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 fontAlgn="b"/>
                      <a:r>
                        <a:rPr lang="en-US" sz="700" b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mic Sans MS" panose="030F0702030302020204" pitchFamily="66" charset="0"/>
                          <a:cs typeface="B Morvarid" panose="00000400000000000000" pitchFamily="2" charset="-78"/>
                        </a:rPr>
                        <a:t>8:35:00 PM</a:t>
                      </a:r>
                    </a:p>
                  </a:txBody>
                  <a:tcPr marL="10903" marR="10903" marT="7269" marB="7269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F7F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 fontAlgn="b"/>
                      <a:r>
                        <a:rPr lang="en-US" sz="700" b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mic Sans MS" panose="030F0702030302020204" pitchFamily="66" charset="0"/>
                          <a:cs typeface="B Morvarid" panose="00000400000000000000" pitchFamily="2" charset="-78"/>
                        </a:rPr>
                        <a:t>62</a:t>
                      </a:r>
                    </a:p>
                  </a:txBody>
                  <a:tcPr marL="10903" marR="10903" marT="7269" marB="7269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F7F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 fontAlgn="b"/>
                      <a:r>
                        <a:rPr lang="en-US" sz="700" b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mic Sans MS" panose="030F0702030302020204" pitchFamily="66" charset="0"/>
                          <a:cs typeface="B Morvarid" panose="00000400000000000000" pitchFamily="2" charset="-78"/>
                        </a:rPr>
                        <a:t>0</a:t>
                      </a:r>
                    </a:p>
                  </a:txBody>
                  <a:tcPr marL="10903" marR="10903" marT="7269" marB="7269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F7F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 fontAlgn="b"/>
                      <a:r>
                        <a:rPr lang="en-US" sz="700" b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mic Sans MS" panose="030F0702030302020204" pitchFamily="66" charset="0"/>
                          <a:cs typeface="B Morvarid" panose="00000400000000000000" pitchFamily="2" charset="-78"/>
                        </a:rPr>
                        <a:t>2</a:t>
                      </a:r>
                    </a:p>
                  </a:txBody>
                  <a:tcPr marL="10903" marR="10903" marT="7269" marB="7269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F7F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 fontAlgn="b"/>
                      <a:r>
                        <a:rPr lang="en-US" sz="700" b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mic Sans MS" panose="030F0702030302020204" pitchFamily="66" charset="0"/>
                          <a:cs typeface="B Morvarid" panose="00000400000000000000" pitchFamily="2" charset="-78"/>
                        </a:rPr>
                        <a:t>29</a:t>
                      </a:r>
                    </a:p>
                  </a:txBody>
                  <a:tcPr marL="10903" marR="10903" marT="7269" marB="7269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F7F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 fontAlgn="b"/>
                      <a:r>
                        <a:rPr lang="en-US" sz="700" b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mic Sans MS" panose="030F0702030302020204" pitchFamily="66" charset="0"/>
                          <a:cs typeface="B Morvarid" panose="00000400000000000000" pitchFamily="2" charset="-78"/>
                        </a:rPr>
                        <a:t>135</a:t>
                      </a:r>
                    </a:p>
                  </a:txBody>
                  <a:tcPr marL="10903" marR="10903" marT="7269" marB="7269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F7F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 fontAlgn="b"/>
                      <a:r>
                        <a:rPr lang="en-US" sz="700" b="1" u="sng">
                          <a:solidFill>
                            <a:srgbClr val="1155CC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mic Sans MS" panose="030F0702030302020204" pitchFamily="66" charset="0"/>
                          <a:cs typeface="B Morvarid" panose="00000400000000000000" pitchFamily="2" charset="-78"/>
                          <a:hlinkClick r:id="rId7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https://rahavard365.com/analysis/46241405/image</a:t>
                      </a:r>
                      <a:endParaRPr lang="en-US" sz="700" b="1" u="sng">
                        <a:solidFill>
                          <a:srgbClr val="1155CC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mic Sans MS" panose="030F0702030302020204" pitchFamily="66" charset="0"/>
                        <a:cs typeface="B Morvarid" panose="00000400000000000000" pitchFamily="2" charset="-78"/>
                      </a:endParaRPr>
                    </a:p>
                  </a:txBody>
                  <a:tcPr marL="10903" marR="10903" marT="7269" marB="7269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F7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5582562"/>
                  </a:ext>
                </a:extLst>
              </a:tr>
              <a:tr h="237190">
                <a:tc>
                  <a:txBody>
                    <a:bodyPr/>
                    <a:lstStyle/>
                    <a:p>
                      <a:pPr algn="ctr" rtl="1" fontAlgn="b"/>
                      <a:r>
                        <a:rPr lang="fa-IR" sz="700" b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mic Sans MS" panose="030F0702030302020204" pitchFamily="66" charset="0"/>
                          <a:cs typeface="B Morvarid" panose="00000400000000000000" pitchFamily="2" charset="-78"/>
                        </a:rPr>
                        <a:t>فولاد</a:t>
                      </a:r>
                    </a:p>
                  </a:txBody>
                  <a:tcPr marL="10903" marR="10903" marT="7269" marB="7269" anchor="b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 fontAlgn="b"/>
                      <a:r>
                        <a:rPr lang="en-US" sz="700" b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mic Sans MS" panose="030F0702030302020204" pitchFamily="66" charset="0"/>
                          <a:cs typeface="B Morvarid" panose="00000400000000000000" pitchFamily="2" charset="-78"/>
                        </a:rPr>
                        <a:t>0</a:t>
                      </a:r>
                    </a:p>
                  </a:txBody>
                  <a:tcPr marL="10903" marR="10903" marT="7269" marB="7269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 fontAlgn="b"/>
                      <a:r>
                        <a:rPr lang="en-US" sz="700" b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mic Sans MS" panose="030F0702030302020204" pitchFamily="66" charset="0"/>
                          <a:cs typeface="B Morvarid" panose="00000400000000000000" pitchFamily="2" charset="-78"/>
                        </a:rPr>
                        <a:t>0</a:t>
                      </a:r>
                    </a:p>
                  </a:txBody>
                  <a:tcPr marL="10903" marR="10903" marT="7269" marB="7269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 fontAlgn="b"/>
                      <a:r>
                        <a:rPr lang="en-US" sz="700" b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mic Sans MS" panose="030F0702030302020204" pitchFamily="66" charset="0"/>
                          <a:cs typeface="B Morvarid" panose="00000400000000000000" pitchFamily="2" charset="-78"/>
                        </a:rPr>
                        <a:t>0</a:t>
                      </a:r>
                    </a:p>
                  </a:txBody>
                  <a:tcPr marL="10903" marR="10903" marT="7269" marB="7269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 fontAlgn="b"/>
                      <a:r>
                        <a:rPr lang="en-US" sz="700" b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mic Sans MS" panose="030F0702030302020204" pitchFamily="66" charset="0"/>
                          <a:cs typeface="B Morvarid" panose="00000400000000000000" pitchFamily="2" charset="-78"/>
                        </a:rPr>
                        <a:t>0</a:t>
                      </a:r>
                    </a:p>
                  </a:txBody>
                  <a:tcPr marL="10903" marR="10903" marT="7269" marB="7269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 fontAlgn="b"/>
                      <a:r>
                        <a:rPr lang="en-US" sz="700" b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mic Sans MS" panose="030F0702030302020204" pitchFamily="66" charset="0"/>
                          <a:cs typeface="B Morvarid" panose="00000400000000000000" pitchFamily="2" charset="-78"/>
                        </a:rPr>
                        <a:t>0.0</a:t>
                      </a:r>
                    </a:p>
                  </a:txBody>
                  <a:tcPr marL="10903" marR="10903" marT="7269" marB="7269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 fontAlgn="b"/>
                      <a:r>
                        <a:rPr lang="en-US" sz="700" b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mic Sans MS" panose="030F0702030302020204" pitchFamily="66" charset="0"/>
                          <a:cs typeface="B Morvarid" panose="00000400000000000000" pitchFamily="2" charset="-78"/>
                        </a:rPr>
                        <a:t>0.0</a:t>
                      </a:r>
                    </a:p>
                  </a:txBody>
                  <a:tcPr marL="10903" marR="10903" marT="7269" marB="7269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 fontAlgn="b"/>
                      <a:r>
                        <a:rPr lang="en-US" sz="700" b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mic Sans MS" panose="030F0702030302020204" pitchFamily="66" charset="0"/>
                          <a:cs typeface="B Morvarid" panose="00000400000000000000" pitchFamily="2" charset="-78"/>
                        </a:rPr>
                        <a:t>1400-09-17</a:t>
                      </a:r>
                    </a:p>
                  </a:txBody>
                  <a:tcPr marL="10903" marR="10903" marT="7269" marB="7269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 fontAlgn="b"/>
                      <a:r>
                        <a:rPr lang="en-US" sz="700" b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mic Sans MS" panose="030F0702030302020204" pitchFamily="66" charset="0"/>
                          <a:cs typeface="B Morvarid" panose="00000400000000000000" pitchFamily="2" charset="-78"/>
                        </a:rPr>
                        <a:t>12:15:00 AM</a:t>
                      </a:r>
                    </a:p>
                  </a:txBody>
                  <a:tcPr marL="10903" marR="10903" marT="7269" marB="7269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 fontAlgn="b"/>
                      <a:r>
                        <a:rPr lang="en-US" sz="700" b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mic Sans MS" panose="030F0702030302020204" pitchFamily="66" charset="0"/>
                          <a:cs typeface="B Morvarid" panose="00000400000000000000" pitchFamily="2" charset="-78"/>
                        </a:rPr>
                        <a:t>62</a:t>
                      </a:r>
                    </a:p>
                  </a:txBody>
                  <a:tcPr marL="10903" marR="10903" marT="7269" marB="7269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 fontAlgn="b"/>
                      <a:r>
                        <a:rPr lang="en-US" sz="700" b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mic Sans MS" panose="030F0702030302020204" pitchFamily="66" charset="0"/>
                          <a:cs typeface="B Morvarid" panose="00000400000000000000" pitchFamily="2" charset="-78"/>
                        </a:rPr>
                        <a:t>0</a:t>
                      </a:r>
                    </a:p>
                  </a:txBody>
                  <a:tcPr marL="10903" marR="10903" marT="7269" marB="7269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 fontAlgn="b"/>
                      <a:r>
                        <a:rPr lang="en-US" sz="700" b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mic Sans MS" panose="030F0702030302020204" pitchFamily="66" charset="0"/>
                          <a:cs typeface="B Morvarid" panose="00000400000000000000" pitchFamily="2" charset="-78"/>
                        </a:rPr>
                        <a:t>2</a:t>
                      </a:r>
                    </a:p>
                  </a:txBody>
                  <a:tcPr marL="10903" marR="10903" marT="7269" marB="7269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 fontAlgn="b"/>
                      <a:r>
                        <a:rPr lang="en-US" sz="700" b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mic Sans MS" panose="030F0702030302020204" pitchFamily="66" charset="0"/>
                          <a:cs typeface="B Morvarid" panose="00000400000000000000" pitchFamily="2" charset="-78"/>
                        </a:rPr>
                        <a:t>29</a:t>
                      </a:r>
                    </a:p>
                  </a:txBody>
                  <a:tcPr marL="10903" marR="10903" marT="7269" marB="7269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 fontAlgn="b"/>
                      <a:r>
                        <a:rPr lang="en-US" sz="700" b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mic Sans MS" panose="030F0702030302020204" pitchFamily="66" charset="0"/>
                          <a:cs typeface="B Morvarid" panose="00000400000000000000" pitchFamily="2" charset="-78"/>
                        </a:rPr>
                        <a:t>135</a:t>
                      </a:r>
                    </a:p>
                  </a:txBody>
                  <a:tcPr marL="10903" marR="10903" marT="7269" marB="7269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1" fontAlgn="b"/>
                      <a:endParaRPr lang="en-US" sz="700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cs typeface="B Morvarid" panose="00000400000000000000" pitchFamily="2" charset="-78"/>
                      </a:endParaRPr>
                    </a:p>
                  </a:txBody>
                  <a:tcPr marL="10903" marR="10903" marT="7269" marB="7269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9406093"/>
                  </a:ext>
                </a:extLst>
              </a:tr>
              <a:tr h="128316">
                <a:tc>
                  <a:txBody>
                    <a:bodyPr/>
                    <a:lstStyle/>
                    <a:p>
                      <a:pPr algn="ctr" rtl="1" fontAlgn="b"/>
                      <a:r>
                        <a:rPr lang="fa-IR" sz="700" b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mic Sans MS" panose="030F0702030302020204" pitchFamily="66" charset="0"/>
                          <a:cs typeface="B Morvarid" panose="00000400000000000000" pitchFamily="2" charset="-78"/>
                        </a:rPr>
                        <a:t>فولاد</a:t>
                      </a:r>
                    </a:p>
                  </a:txBody>
                  <a:tcPr marL="10903" marR="10903" marT="7269" marB="7269" anchor="b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7E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 fontAlgn="b"/>
                      <a:r>
                        <a:rPr lang="en-US" sz="700" b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mic Sans MS" panose="030F0702030302020204" pitchFamily="66" charset="0"/>
                          <a:cs typeface="B Morvarid" panose="00000400000000000000" pitchFamily="2" charset="-78"/>
                        </a:rPr>
                        <a:t>-1</a:t>
                      </a:r>
                    </a:p>
                  </a:txBody>
                  <a:tcPr marL="10903" marR="10903" marT="7269" marB="7269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7E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 fontAlgn="b"/>
                      <a:r>
                        <a:rPr lang="en-US" sz="700" b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mic Sans MS" panose="030F0702030302020204" pitchFamily="66" charset="0"/>
                          <a:cs typeface="B Morvarid" panose="00000400000000000000" pitchFamily="2" charset="-78"/>
                        </a:rPr>
                        <a:t>29</a:t>
                      </a:r>
                    </a:p>
                  </a:txBody>
                  <a:tcPr marL="10903" marR="10903" marT="7269" marB="7269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7E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 fontAlgn="b"/>
                      <a:r>
                        <a:rPr lang="en-US" sz="700" b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mic Sans MS" panose="030F0702030302020204" pitchFamily="66" charset="0"/>
                          <a:cs typeface="B Morvarid" panose="00000400000000000000" pitchFamily="2" charset="-78"/>
                        </a:rPr>
                        <a:t>9540</a:t>
                      </a:r>
                    </a:p>
                  </a:txBody>
                  <a:tcPr marL="10903" marR="10903" marT="7269" marB="7269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7E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 fontAlgn="b"/>
                      <a:r>
                        <a:rPr lang="en-US" sz="700" b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mic Sans MS" panose="030F0702030302020204" pitchFamily="66" charset="0"/>
                          <a:cs typeface="B Morvarid" panose="00000400000000000000" pitchFamily="2" charset="-78"/>
                        </a:rPr>
                        <a:t>276660</a:t>
                      </a:r>
                    </a:p>
                  </a:txBody>
                  <a:tcPr marL="10903" marR="10903" marT="7269" marB="7269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7E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 fontAlgn="b"/>
                      <a:r>
                        <a:rPr lang="en-US" sz="700" b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mic Sans MS" panose="030F0702030302020204" pitchFamily="66" charset="0"/>
                          <a:cs typeface="B Morvarid" panose="00000400000000000000" pitchFamily="2" charset="-78"/>
                        </a:rPr>
                        <a:t>1660.0</a:t>
                      </a:r>
                    </a:p>
                  </a:txBody>
                  <a:tcPr marL="10903" marR="10903" marT="7269" marB="7269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7E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 fontAlgn="b"/>
                      <a:r>
                        <a:rPr lang="en-US" sz="700" b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mic Sans MS" panose="030F0702030302020204" pitchFamily="66" charset="0"/>
                          <a:cs typeface="B Morvarid" panose="00000400000000000000" pitchFamily="2" charset="-78"/>
                        </a:rPr>
                        <a:t>275000.0</a:t>
                      </a:r>
                    </a:p>
                  </a:txBody>
                  <a:tcPr marL="10903" marR="10903" marT="7269" marB="7269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7E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 fontAlgn="b"/>
                      <a:r>
                        <a:rPr lang="en-US" sz="700" b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mic Sans MS" panose="030F0702030302020204" pitchFamily="66" charset="0"/>
                          <a:cs typeface="B Morvarid" panose="00000400000000000000" pitchFamily="2" charset="-78"/>
                        </a:rPr>
                        <a:t>1400-10-29</a:t>
                      </a:r>
                    </a:p>
                  </a:txBody>
                  <a:tcPr marL="10903" marR="10903" marT="7269" marB="7269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F7F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 fontAlgn="b"/>
                      <a:r>
                        <a:rPr lang="en-US" sz="700" b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mic Sans MS" panose="030F0702030302020204" pitchFamily="66" charset="0"/>
                          <a:cs typeface="B Morvarid" panose="00000400000000000000" pitchFamily="2" charset="-78"/>
                        </a:rPr>
                        <a:t>12:35:00 PM</a:t>
                      </a:r>
                    </a:p>
                  </a:txBody>
                  <a:tcPr marL="10903" marR="10903" marT="7269" marB="7269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F7F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 fontAlgn="b"/>
                      <a:r>
                        <a:rPr lang="en-US" sz="700" b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mic Sans MS" panose="030F0702030302020204" pitchFamily="66" charset="0"/>
                          <a:cs typeface="B Morvarid" panose="00000400000000000000" pitchFamily="2" charset="-78"/>
                        </a:rPr>
                        <a:t>62</a:t>
                      </a:r>
                    </a:p>
                  </a:txBody>
                  <a:tcPr marL="10903" marR="10903" marT="7269" marB="7269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F7F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 fontAlgn="b"/>
                      <a:r>
                        <a:rPr lang="en-US" sz="700" b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mic Sans MS" panose="030F0702030302020204" pitchFamily="66" charset="0"/>
                          <a:cs typeface="B Morvarid" panose="00000400000000000000" pitchFamily="2" charset="-78"/>
                        </a:rPr>
                        <a:t>0</a:t>
                      </a:r>
                    </a:p>
                  </a:txBody>
                  <a:tcPr marL="10903" marR="10903" marT="7269" marB="7269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F7F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 fontAlgn="b"/>
                      <a:r>
                        <a:rPr lang="en-US" sz="700" b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mic Sans MS" panose="030F0702030302020204" pitchFamily="66" charset="0"/>
                          <a:cs typeface="B Morvarid" panose="00000400000000000000" pitchFamily="2" charset="-78"/>
                        </a:rPr>
                        <a:t>2</a:t>
                      </a:r>
                    </a:p>
                  </a:txBody>
                  <a:tcPr marL="10903" marR="10903" marT="7269" marB="7269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F7F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 fontAlgn="b"/>
                      <a:r>
                        <a:rPr lang="en-US" sz="700" b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mic Sans MS" panose="030F0702030302020204" pitchFamily="66" charset="0"/>
                          <a:cs typeface="B Morvarid" panose="00000400000000000000" pitchFamily="2" charset="-78"/>
                        </a:rPr>
                        <a:t>0</a:t>
                      </a:r>
                    </a:p>
                  </a:txBody>
                  <a:tcPr marL="10903" marR="10903" marT="7269" marB="7269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F7F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 fontAlgn="b"/>
                      <a:r>
                        <a:rPr lang="en-US" sz="700" b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mic Sans MS" panose="030F0702030302020204" pitchFamily="66" charset="0"/>
                          <a:cs typeface="B Morvarid" panose="00000400000000000000" pitchFamily="2" charset="-78"/>
                        </a:rPr>
                        <a:t>135</a:t>
                      </a:r>
                    </a:p>
                  </a:txBody>
                  <a:tcPr marL="10903" marR="10903" marT="7269" marB="7269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F7FA"/>
                    </a:solidFill>
                  </a:tcPr>
                </a:tc>
                <a:tc>
                  <a:txBody>
                    <a:bodyPr/>
                    <a:lstStyle/>
                    <a:p>
                      <a:pPr rtl="1" fontAlgn="b"/>
                      <a:endParaRPr lang="en-US" sz="700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cs typeface="B Morvarid" panose="00000400000000000000" pitchFamily="2" charset="-78"/>
                      </a:endParaRPr>
                    </a:p>
                  </a:txBody>
                  <a:tcPr marL="10903" marR="10903" marT="7269" marB="7269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F7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0691265"/>
                  </a:ext>
                </a:extLst>
              </a:tr>
              <a:tr h="454938">
                <a:tc>
                  <a:txBody>
                    <a:bodyPr/>
                    <a:lstStyle/>
                    <a:p>
                      <a:pPr algn="ctr" rtl="1" fontAlgn="b"/>
                      <a:r>
                        <a:rPr lang="fa-IR" sz="700" b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mic Sans MS" panose="030F0702030302020204" pitchFamily="66" charset="0"/>
                          <a:cs typeface="B Morvarid" panose="00000400000000000000" pitchFamily="2" charset="-78"/>
                        </a:rPr>
                        <a:t>زر</a:t>
                      </a:r>
                    </a:p>
                  </a:txBody>
                  <a:tcPr marL="10903" marR="10903" marT="7269" marB="7269" anchor="b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 fontAlgn="b"/>
                      <a:r>
                        <a:rPr lang="en-US" sz="700" b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mic Sans MS" panose="030F0702030302020204" pitchFamily="66" charset="0"/>
                          <a:cs typeface="B Morvarid" panose="00000400000000000000" pitchFamily="2" charset="-78"/>
                        </a:rPr>
                        <a:t>1</a:t>
                      </a:r>
                    </a:p>
                  </a:txBody>
                  <a:tcPr marL="10903" marR="10903" marT="7269" marB="7269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 fontAlgn="b"/>
                      <a:r>
                        <a:rPr lang="en-US" sz="700" b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mic Sans MS" panose="030F0702030302020204" pitchFamily="66" charset="0"/>
                          <a:cs typeface="B Morvarid" panose="00000400000000000000" pitchFamily="2" charset="-78"/>
                        </a:rPr>
                        <a:t>5</a:t>
                      </a:r>
                    </a:p>
                  </a:txBody>
                  <a:tcPr marL="10903" marR="10903" marT="7269" marB="7269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 fontAlgn="b"/>
                      <a:r>
                        <a:rPr lang="en-US" sz="700" b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mic Sans MS" panose="030F0702030302020204" pitchFamily="66" charset="0"/>
                          <a:cs typeface="B Morvarid" panose="00000400000000000000" pitchFamily="2" charset="-78"/>
                        </a:rPr>
                        <a:t>49651</a:t>
                      </a:r>
                    </a:p>
                  </a:txBody>
                  <a:tcPr marL="10903" marR="10903" marT="7269" marB="7269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 fontAlgn="b"/>
                      <a:r>
                        <a:rPr lang="en-US" sz="700" b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mic Sans MS" panose="030F0702030302020204" pitchFamily="66" charset="0"/>
                          <a:cs typeface="B Morvarid" panose="00000400000000000000" pitchFamily="2" charset="-78"/>
                        </a:rPr>
                        <a:t>248255</a:t>
                      </a:r>
                    </a:p>
                  </a:txBody>
                  <a:tcPr marL="10903" marR="10903" marT="7269" marB="7269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 fontAlgn="b"/>
                      <a:r>
                        <a:rPr lang="en-US" sz="700" b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mic Sans MS" panose="030F0702030302020204" pitchFamily="66" charset="0"/>
                          <a:cs typeface="B Morvarid" panose="00000400000000000000" pitchFamily="2" charset="-78"/>
                        </a:rPr>
                        <a:t>1489.5</a:t>
                      </a:r>
                    </a:p>
                  </a:txBody>
                  <a:tcPr marL="10903" marR="10903" marT="7269" marB="7269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 fontAlgn="b"/>
                      <a:r>
                        <a:rPr lang="en-US" sz="700" b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mic Sans MS" panose="030F0702030302020204" pitchFamily="66" charset="0"/>
                          <a:cs typeface="B Morvarid" panose="00000400000000000000" pitchFamily="2" charset="-78"/>
                        </a:rPr>
                        <a:t>25255.5</a:t>
                      </a:r>
                    </a:p>
                  </a:txBody>
                  <a:tcPr marL="10903" marR="10903" marT="7269" marB="7269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 fontAlgn="b"/>
                      <a:r>
                        <a:rPr lang="en-US" sz="7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mic Sans MS" panose="030F0702030302020204" pitchFamily="66" charset="0"/>
                          <a:cs typeface="B Morvarid" panose="00000400000000000000" pitchFamily="2" charset="-78"/>
                        </a:rPr>
                        <a:t>1400-10-29</a:t>
                      </a:r>
                    </a:p>
                  </a:txBody>
                  <a:tcPr marL="10903" marR="10903" marT="7269" marB="7269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 fontAlgn="b"/>
                      <a:r>
                        <a:rPr lang="en-US" sz="700" b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mic Sans MS" panose="030F0702030302020204" pitchFamily="66" charset="0"/>
                          <a:cs typeface="B Morvarid" panose="00000400000000000000" pitchFamily="2" charset="-78"/>
                        </a:rPr>
                        <a:t>12:35:00 PM</a:t>
                      </a:r>
                    </a:p>
                  </a:txBody>
                  <a:tcPr marL="10903" marR="10903" marT="7269" marB="7269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 fontAlgn="b"/>
                      <a:r>
                        <a:rPr lang="en-US" sz="700" b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mic Sans MS" panose="030F0702030302020204" pitchFamily="66" charset="0"/>
                          <a:cs typeface="B Morvarid" panose="00000400000000000000" pitchFamily="2" charset="-78"/>
                        </a:rPr>
                        <a:t>62</a:t>
                      </a:r>
                    </a:p>
                  </a:txBody>
                  <a:tcPr marL="10903" marR="10903" marT="7269" marB="7269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 fontAlgn="b"/>
                      <a:r>
                        <a:rPr lang="en-US" sz="700" b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mic Sans MS" panose="030F0702030302020204" pitchFamily="66" charset="0"/>
                          <a:cs typeface="B Morvarid" panose="00000400000000000000" pitchFamily="2" charset="-78"/>
                        </a:rPr>
                        <a:t>5</a:t>
                      </a:r>
                    </a:p>
                  </a:txBody>
                  <a:tcPr marL="10903" marR="10903" marT="7269" marB="7269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 fontAlgn="b"/>
                      <a:r>
                        <a:rPr lang="en-US" sz="700" b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mic Sans MS" panose="030F0702030302020204" pitchFamily="66" charset="0"/>
                          <a:cs typeface="B Morvarid" panose="00000400000000000000" pitchFamily="2" charset="-78"/>
                        </a:rPr>
                        <a:t>2</a:t>
                      </a:r>
                    </a:p>
                  </a:txBody>
                  <a:tcPr marL="10903" marR="10903" marT="7269" marB="7269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 fontAlgn="b"/>
                      <a:r>
                        <a:rPr lang="en-US" sz="700" b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mic Sans MS" panose="030F0702030302020204" pitchFamily="66" charset="0"/>
                          <a:cs typeface="B Morvarid" panose="00000400000000000000" pitchFamily="2" charset="-78"/>
                        </a:rPr>
                        <a:t>0</a:t>
                      </a:r>
                    </a:p>
                  </a:txBody>
                  <a:tcPr marL="10903" marR="10903" marT="7269" marB="7269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 fontAlgn="b"/>
                      <a:r>
                        <a:rPr lang="en-US" sz="700" b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mic Sans MS" panose="030F0702030302020204" pitchFamily="66" charset="0"/>
                          <a:cs typeface="B Morvarid" panose="00000400000000000000" pitchFamily="2" charset="-78"/>
                        </a:rPr>
                        <a:t>135</a:t>
                      </a:r>
                    </a:p>
                  </a:txBody>
                  <a:tcPr marL="10903" marR="10903" marT="7269" marB="7269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 fontAlgn="b"/>
                      <a:r>
                        <a:rPr lang="en-US" sz="700" b="1" u="sng">
                          <a:solidFill>
                            <a:srgbClr val="1155CC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mic Sans MS" panose="030F0702030302020204" pitchFamily="66" charset="0"/>
                          <a:cs typeface="B Morvarid" panose="00000400000000000000" pitchFamily="2" charset="-78"/>
                          <a:hlinkClick r:id="rId8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https://rahavard365.com/analysis/47078960</a:t>
                      </a:r>
                      <a:endParaRPr lang="en-US" sz="700" b="1" u="sng">
                        <a:solidFill>
                          <a:srgbClr val="1155CC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mic Sans MS" panose="030F0702030302020204" pitchFamily="66" charset="0"/>
                        <a:cs typeface="B Morvarid" panose="00000400000000000000" pitchFamily="2" charset="-78"/>
                      </a:endParaRPr>
                    </a:p>
                  </a:txBody>
                  <a:tcPr marL="10903" marR="10903" marT="7269" marB="7269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6737612"/>
                  </a:ext>
                </a:extLst>
              </a:tr>
              <a:tr h="128316">
                <a:tc>
                  <a:txBody>
                    <a:bodyPr/>
                    <a:lstStyle/>
                    <a:p>
                      <a:pPr algn="ctr" rtl="1" fontAlgn="b"/>
                      <a:r>
                        <a:rPr lang="fa-IR" sz="700" b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mic Sans MS" panose="030F0702030302020204" pitchFamily="66" charset="0"/>
                          <a:cs typeface="B Morvarid" panose="00000400000000000000" pitchFamily="2" charset="-78"/>
                        </a:rPr>
                        <a:t>فولاد</a:t>
                      </a:r>
                    </a:p>
                  </a:txBody>
                  <a:tcPr marL="10903" marR="10903" marT="7269" marB="7269" anchor="b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EEF7E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 fontAlgn="b"/>
                      <a:r>
                        <a:rPr lang="en-US" sz="700" b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mic Sans MS" panose="030F0702030302020204" pitchFamily="66" charset="0"/>
                          <a:cs typeface="B Morvarid" panose="00000400000000000000" pitchFamily="2" charset="-78"/>
                        </a:rPr>
                        <a:t>1</a:t>
                      </a:r>
                    </a:p>
                  </a:txBody>
                  <a:tcPr marL="10903" marR="10903" marT="7269" marB="7269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EEF7E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 fontAlgn="b"/>
                      <a:r>
                        <a:rPr lang="en-US" sz="700" b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mic Sans MS" panose="030F0702030302020204" pitchFamily="66" charset="0"/>
                          <a:cs typeface="B Morvarid" panose="00000400000000000000" pitchFamily="2" charset="-78"/>
                        </a:rPr>
                        <a:t>2</a:t>
                      </a:r>
                    </a:p>
                  </a:txBody>
                  <a:tcPr marL="10903" marR="10903" marT="7269" marB="7269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EEF7E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 fontAlgn="b"/>
                      <a:r>
                        <a:rPr lang="en-US" sz="700" b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mic Sans MS" panose="030F0702030302020204" pitchFamily="66" charset="0"/>
                          <a:cs typeface="B Morvarid" panose="00000400000000000000" pitchFamily="2" charset="-78"/>
                        </a:rPr>
                        <a:t>10480</a:t>
                      </a:r>
                    </a:p>
                  </a:txBody>
                  <a:tcPr marL="10903" marR="10903" marT="7269" marB="7269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EEF7E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 fontAlgn="b"/>
                      <a:r>
                        <a:rPr lang="en-US" sz="700" b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mic Sans MS" panose="030F0702030302020204" pitchFamily="66" charset="0"/>
                          <a:cs typeface="B Morvarid" panose="00000400000000000000" pitchFamily="2" charset="-78"/>
                        </a:rPr>
                        <a:t>20960</a:t>
                      </a:r>
                    </a:p>
                  </a:txBody>
                  <a:tcPr marL="10903" marR="10903" marT="7269" marB="7269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EEF7E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 fontAlgn="b"/>
                      <a:r>
                        <a:rPr lang="en-US" sz="700" b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mic Sans MS" panose="030F0702030302020204" pitchFamily="66" charset="0"/>
                          <a:cs typeface="B Morvarid" panose="00000400000000000000" pitchFamily="2" charset="-78"/>
                        </a:rPr>
                        <a:t>125.8</a:t>
                      </a:r>
                    </a:p>
                  </a:txBody>
                  <a:tcPr marL="10903" marR="10903" marT="7269" marB="7269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EEF7E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 fontAlgn="b"/>
                      <a:r>
                        <a:rPr lang="en-US" sz="700" b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mic Sans MS" panose="030F0702030302020204" pitchFamily="66" charset="0"/>
                          <a:cs typeface="B Morvarid" panose="00000400000000000000" pitchFamily="2" charset="-78"/>
                        </a:rPr>
                        <a:t>4169.7</a:t>
                      </a:r>
                    </a:p>
                  </a:txBody>
                  <a:tcPr marL="10903" marR="10903" marT="7269" marB="7269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EEF7E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 fontAlgn="b"/>
                      <a:r>
                        <a:rPr lang="en-US" sz="700" b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mic Sans MS" panose="030F0702030302020204" pitchFamily="66" charset="0"/>
                          <a:cs typeface="B Morvarid" panose="00000400000000000000" pitchFamily="2" charset="-78"/>
                        </a:rPr>
                        <a:t>1400-10-29</a:t>
                      </a:r>
                    </a:p>
                  </a:txBody>
                  <a:tcPr marL="10903" marR="10903" marT="7269" marB="7269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F7F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 fontAlgn="b"/>
                      <a:r>
                        <a:rPr lang="en-US" sz="700" b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mic Sans MS" panose="030F0702030302020204" pitchFamily="66" charset="0"/>
                          <a:cs typeface="B Morvarid" panose="00000400000000000000" pitchFamily="2" charset="-78"/>
                        </a:rPr>
                        <a:t>12:40:00 PM</a:t>
                      </a:r>
                    </a:p>
                  </a:txBody>
                  <a:tcPr marL="10903" marR="10903" marT="7269" marB="7269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F7F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 fontAlgn="b"/>
                      <a:r>
                        <a:rPr lang="en-US" sz="700" b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mic Sans MS" panose="030F0702030302020204" pitchFamily="66" charset="0"/>
                          <a:cs typeface="B Morvarid" panose="00000400000000000000" pitchFamily="2" charset="-78"/>
                        </a:rPr>
                        <a:t>62</a:t>
                      </a:r>
                    </a:p>
                  </a:txBody>
                  <a:tcPr marL="10903" marR="10903" marT="7269" marB="7269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E0F7F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 fontAlgn="b"/>
                      <a:r>
                        <a:rPr lang="en-US" sz="700" b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mic Sans MS" panose="030F0702030302020204" pitchFamily="66" charset="0"/>
                          <a:cs typeface="B Morvarid" panose="00000400000000000000" pitchFamily="2" charset="-78"/>
                        </a:rPr>
                        <a:t>5</a:t>
                      </a:r>
                    </a:p>
                  </a:txBody>
                  <a:tcPr marL="10903" marR="10903" marT="7269" marB="7269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E0F7F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 fontAlgn="b"/>
                      <a:r>
                        <a:rPr lang="en-US" sz="700" b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mic Sans MS" panose="030F0702030302020204" pitchFamily="66" charset="0"/>
                          <a:cs typeface="B Morvarid" panose="00000400000000000000" pitchFamily="2" charset="-78"/>
                        </a:rPr>
                        <a:t>2</a:t>
                      </a:r>
                    </a:p>
                  </a:txBody>
                  <a:tcPr marL="10903" marR="10903" marT="7269" marB="7269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E0F7F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 fontAlgn="b"/>
                      <a:r>
                        <a:rPr lang="en-US" sz="700" b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mic Sans MS" panose="030F0702030302020204" pitchFamily="66" charset="0"/>
                          <a:cs typeface="B Morvarid" panose="00000400000000000000" pitchFamily="2" charset="-78"/>
                        </a:rPr>
                        <a:t>2</a:t>
                      </a:r>
                    </a:p>
                  </a:txBody>
                  <a:tcPr marL="10903" marR="10903" marT="7269" marB="7269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E0F7F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 fontAlgn="b"/>
                      <a:r>
                        <a:rPr lang="en-US" sz="700" b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mic Sans MS" panose="030F0702030302020204" pitchFamily="66" charset="0"/>
                          <a:cs typeface="B Morvarid" panose="00000400000000000000" pitchFamily="2" charset="-78"/>
                        </a:rPr>
                        <a:t>135</a:t>
                      </a:r>
                    </a:p>
                  </a:txBody>
                  <a:tcPr marL="10903" marR="10903" marT="7269" marB="7269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E0F7FA"/>
                    </a:solidFill>
                  </a:tcPr>
                </a:tc>
                <a:tc>
                  <a:txBody>
                    <a:bodyPr/>
                    <a:lstStyle/>
                    <a:p>
                      <a:pPr rtl="1" fontAlgn="b"/>
                      <a:endParaRPr lang="en-US" sz="7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cs typeface="B Morvarid" panose="00000400000000000000" pitchFamily="2" charset="-78"/>
                      </a:endParaRPr>
                    </a:p>
                  </a:txBody>
                  <a:tcPr marL="10903" marR="10903" marT="7269" marB="7269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F7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72914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41087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glitter pattern="hexagon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36D977C-8673-46FE-82F8-C1FDD7824B9B}"/>
              </a:ext>
            </a:extLst>
          </p:cNvPr>
          <p:cNvSpPr txBox="1">
            <a:spLocks/>
          </p:cNvSpPr>
          <p:nvPr/>
        </p:nvSpPr>
        <p:spPr>
          <a:xfrm>
            <a:off x="1606644" y="575287"/>
            <a:ext cx="8269593" cy="957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Barlow Condensed SemiBold"/>
              <a:buNone/>
              <a:defRPr sz="30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9pPr>
          </a:lstStyle>
          <a:p>
            <a:pPr algn="ctr" rtl="1"/>
            <a:r>
              <a:rPr lang="fa-IR" sz="4000" b="1" dirty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lezar" panose="00000500000000000000" pitchFamily="2" charset="-78"/>
                <a:cs typeface="Lalezar" panose="00000500000000000000" pitchFamily="2" charset="-78"/>
              </a:rPr>
              <a:t>سود</a:t>
            </a:r>
            <a:r>
              <a:rPr lang="fa-IR" sz="40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lezar" panose="00000500000000000000" pitchFamily="2" charset="-78"/>
                <a:cs typeface="Lalezar" panose="00000500000000000000" pitchFamily="2" charset="-78"/>
              </a:rPr>
              <a:t> </a:t>
            </a:r>
            <a:r>
              <a:rPr lang="fa-IR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lezar" panose="00000500000000000000" pitchFamily="2" charset="-78"/>
                <a:cs typeface="Lalezar" panose="00000500000000000000" pitchFamily="2" charset="-78"/>
              </a:rPr>
              <a:t>و </a:t>
            </a:r>
            <a:r>
              <a:rPr lang="fa-IR" sz="4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lezar" panose="00000500000000000000" pitchFamily="2" charset="-78"/>
                <a:cs typeface="Lalezar" panose="00000500000000000000" pitchFamily="2" charset="-78"/>
              </a:rPr>
              <a:t>ضرر</a:t>
            </a:r>
            <a:r>
              <a:rPr lang="fa-IR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lezar" panose="00000500000000000000" pitchFamily="2" charset="-78"/>
                <a:cs typeface="Lalezar" panose="00000500000000000000" pitchFamily="2" charset="-78"/>
              </a:rPr>
              <a:t> </a:t>
            </a:r>
            <a:r>
              <a:rPr lang="fa-IR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lezar" panose="00000500000000000000" pitchFamily="2" charset="-78"/>
                <a:cs typeface="Lalezar" panose="00000500000000000000" pitchFamily="2" charset="-78"/>
              </a:rPr>
              <a:t>سهم ها</a:t>
            </a:r>
            <a:endParaRPr lang="en-US" sz="4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alezar" panose="00000500000000000000" pitchFamily="2" charset="-78"/>
              <a:cs typeface="Lalezar" panose="00000500000000000000" pitchFamily="2" charset="-78"/>
            </a:endParaRPr>
          </a:p>
        </p:txBody>
      </p:sp>
      <p:graphicFrame>
        <p:nvGraphicFramePr>
          <p:cNvPr id="5" name="Content Placeholder 3">
            <a:extLst>
              <a:ext uri="{FF2B5EF4-FFF2-40B4-BE49-F238E27FC236}">
                <a16:creationId xmlns:a16="http://schemas.microsoft.com/office/drawing/2014/main" id="{C772907E-8BA3-439B-B581-3BD548F892E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53958452"/>
              </p:ext>
            </p:extLst>
          </p:nvPr>
        </p:nvGraphicFramePr>
        <p:xfrm>
          <a:off x="1870364" y="2001982"/>
          <a:ext cx="7086600" cy="2971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91E1CFE5-58DF-45FD-B9B9-7D0DBD2D72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37763"/>
            <a:ext cx="1350119" cy="1350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51843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fracture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hidden="1">
            <a:extLst>
              <a:ext uri="{FF2B5EF4-FFF2-40B4-BE49-F238E27FC236}">
                <a16:creationId xmlns:a16="http://schemas.microsoft.com/office/drawing/2014/main" id="{76DF280B-5F62-411A-971A-1F2456D3A4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94" t="17705" r="64771" b="20869"/>
          <a:stretch/>
        </p:blipFill>
        <p:spPr>
          <a:xfrm>
            <a:off x="2715490" y="921327"/>
            <a:ext cx="2923309" cy="298924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D20CCEB-8EF4-4ACC-9574-3A0B5ADAEB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358" y="3516919"/>
            <a:ext cx="1300018" cy="1300018"/>
          </a:xfrm>
          <a:prstGeom prst="rect">
            <a:avLst/>
          </a:prstGeom>
        </p:spPr>
      </p:pic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9E00C3E3-F49A-4C24-AFD6-CFE33B45AC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4044738"/>
              </p:ext>
            </p:extLst>
          </p:nvPr>
        </p:nvGraphicFramePr>
        <p:xfrm>
          <a:off x="1416214" y="521717"/>
          <a:ext cx="6096000" cy="29616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3926730909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38289271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a-IR" sz="1400" b="1" dirty="0">
                          <a:solidFill>
                            <a:srgbClr val="B54C7C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رتبه</a:t>
                      </a:r>
                      <a:endParaRPr 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fa-IR" sz="1400" b="1" dirty="0">
                          <a:solidFill>
                            <a:srgbClr val="B54C7C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سهم ها </a:t>
                      </a:r>
                    </a:p>
                    <a:p>
                      <a:pPr algn="ctr"/>
                      <a:endParaRPr 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341256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a-IR" sz="1400" b="1" i="0" u="none" strike="noStrike" cap="none" dirty="0">
                          <a:solidFill>
                            <a:srgbClr val="FF0066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  <a:sym typeface="Arial"/>
                        </a:rPr>
                        <a:t>1</a:t>
                      </a:r>
                      <a:endParaRPr lang="en-US" sz="1400" b="1" i="0" u="none" strike="noStrike" cap="none" dirty="0">
                        <a:solidFill>
                          <a:srgbClr val="FF0066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fa-IR" sz="1400" b="1" dirty="0">
                          <a:solidFill>
                            <a:srgbClr val="FF0066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وبملت</a:t>
                      </a:r>
                    </a:p>
                    <a:p>
                      <a:pPr algn="ctr"/>
                      <a:endParaRPr 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78004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a-IR" sz="1400" b="1" i="0" u="none" strike="noStrike" cap="none" dirty="0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  <a:sym typeface="Arial"/>
                        </a:rPr>
                        <a:t>2</a:t>
                      </a:r>
                      <a:endParaRPr lang="en-US" sz="1400" b="1" i="0" u="none" strike="noStrike" cap="none" dirty="0"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fa-IR" sz="1400" b="1" dirty="0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زر</a:t>
                      </a:r>
                    </a:p>
                    <a:p>
                      <a:pPr algn="ctr"/>
                      <a:endParaRPr 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976467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fa-IR" sz="1400" b="1" i="0" u="none" strike="noStrike" cap="none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  <a:sym typeface="Arial"/>
                        </a:rPr>
                        <a:t>3</a:t>
                      </a:r>
                      <a:endParaRPr lang="en-US" sz="1400" b="1" i="0" u="none" strike="noStrike" cap="none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fa-IR" sz="1400" b="1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خودرو</a:t>
                      </a:r>
                    </a:p>
                    <a:p>
                      <a:pPr algn="ctr"/>
                      <a:endParaRPr 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32389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fa-IR" sz="1400" b="1" i="0" u="none" strike="noStrike" cap="none" dirty="0">
                          <a:solidFill>
                            <a:srgbClr val="92D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  <a:sym typeface="Arial"/>
                        </a:rPr>
                        <a:t>4</a:t>
                      </a:r>
                      <a:endParaRPr lang="en-US" sz="1400" b="1" i="0" u="none" strike="noStrike" cap="none" dirty="0">
                        <a:solidFill>
                          <a:srgbClr val="92D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fa-IR" sz="1400" b="1" dirty="0">
                          <a:solidFill>
                            <a:srgbClr val="92D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دارای یکم</a:t>
                      </a:r>
                    </a:p>
                    <a:p>
                      <a:pPr algn="ctr"/>
                      <a:endParaRPr 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034247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a-IR" sz="1400" b="1" i="0" u="none" strike="noStrike" cap="none" dirty="0">
                          <a:solidFill>
                            <a:srgbClr val="FFFF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  <a:sym typeface="Arial"/>
                        </a:rPr>
                        <a:t>5</a:t>
                      </a:r>
                      <a:endParaRPr lang="en-US" sz="1400" b="1" i="0" u="none" strike="noStrike" cap="none" dirty="0">
                        <a:solidFill>
                          <a:srgbClr val="FFFF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fa-IR" sz="1400" b="1" dirty="0">
                          <a:solidFill>
                            <a:srgbClr val="FFFF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فولاد</a:t>
                      </a:r>
                      <a:endParaRPr 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1682205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>
    <p:blinds dir="vert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5"/>
          <p:cNvSpPr txBox="1">
            <a:spLocks noGrp="1"/>
          </p:cNvSpPr>
          <p:nvPr>
            <p:ph type="title"/>
          </p:nvPr>
        </p:nvSpPr>
        <p:spPr>
          <a:xfrm>
            <a:off x="-62050" y="2045100"/>
            <a:ext cx="9144000" cy="1815300"/>
          </a:xfrm>
          <a:prstGeom prst="rect">
            <a:avLst/>
          </a:prstGeom>
          <a:effectLst>
            <a:outerShdw blurRad="271463" dist="9525" dir="4680000" algn="bl" rotWithShape="0">
              <a:srgbClr val="F72585">
                <a:alpha val="8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9520">
                <a:solidFill>
                  <a:srgbClr val="F72585"/>
                </a:solidFill>
                <a:latin typeface="Lalezar"/>
                <a:ea typeface="Lalezar"/>
                <a:cs typeface="Lalezar"/>
                <a:sym typeface="Lalezar"/>
              </a:rPr>
              <a:t>پرسش و پاسخ</a:t>
            </a:r>
            <a:endParaRPr sz="9520">
              <a:solidFill>
                <a:srgbClr val="F72585"/>
              </a:solidFill>
              <a:latin typeface="Lalezar"/>
              <a:ea typeface="Lalezar"/>
              <a:cs typeface="Lalezar"/>
              <a:sym typeface="Lalezar"/>
            </a:endParaRPr>
          </a:p>
        </p:txBody>
      </p:sp>
      <p:pic>
        <p:nvPicPr>
          <p:cNvPr id="197" name="Google Shape;19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1286" y="-58379"/>
            <a:ext cx="2532050" cy="253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hecker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6"/>
          <p:cNvSpPr txBox="1">
            <a:spLocks noGrp="1"/>
          </p:cNvSpPr>
          <p:nvPr>
            <p:ph type="title"/>
          </p:nvPr>
        </p:nvSpPr>
        <p:spPr>
          <a:xfrm>
            <a:off x="387100" y="148900"/>
            <a:ext cx="8520600" cy="914100"/>
          </a:xfrm>
          <a:prstGeom prst="rect">
            <a:avLst/>
          </a:prstGeom>
          <a:effectLst>
            <a:outerShdw blurRad="271463" dist="9525" dir="4680000" algn="bl" rotWithShape="0">
              <a:srgbClr val="F72585">
                <a:alpha val="8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600">
                <a:solidFill>
                  <a:srgbClr val="F72585"/>
                </a:solidFill>
                <a:latin typeface="Lalezar"/>
                <a:ea typeface="Lalezar"/>
                <a:cs typeface="Lalezar"/>
                <a:sym typeface="Lalezar"/>
              </a:rPr>
              <a:t>با تشکر از توجه شما</a:t>
            </a:r>
            <a:endParaRPr sz="3600">
              <a:solidFill>
                <a:srgbClr val="F72585"/>
              </a:solidFill>
              <a:latin typeface="Lalezar"/>
              <a:ea typeface="Lalezar"/>
              <a:cs typeface="Lalezar"/>
              <a:sym typeface="Lalezar"/>
            </a:endParaRPr>
          </a:p>
        </p:txBody>
      </p:sp>
      <p:sp>
        <p:nvSpPr>
          <p:cNvPr id="204" name="Google Shape;204;p26"/>
          <p:cNvSpPr txBox="1">
            <a:spLocks noGrp="1"/>
          </p:cNvSpPr>
          <p:nvPr>
            <p:ph type="title"/>
          </p:nvPr>
        </p:nvSpPr>
        <p:spPr>
          <a:xfrm>
            <a:off x="6457025" y="1010038"/>
            <a:ext cx="2303700" cy="914100"/>
          </a:xfrm>
          <a:prstGeom prst="rect">
            <a:avLst/>
          </a:prstGeom>
          <a:effectLst>
            <a:outerShdw blurRad="271463" dist="9525" dir="4680000" algn="bl" rotWithShape="0">
              <a:srgbClr val="F72585">
                <a:alpha val="8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000">
                <a:solidFill>
                  <a:srgbClr val="F72585"/>
                </a:solidFill>
                <a:latin typeface="Lalezar"/>
                <a:ea typeface="Lalezar"/>
                <a:cs typeface="Lalezar"/>
                <a:sym typeface="Lalezar"/>
              </a:rPr>
              <a:t>منابع </a:t>
            </a:r>
            <a:r>
              <a:rPr lang="en" sz="3600">
                <a:solidFill>
                  <a:srgbClr val="F72585"/>
                </a:solidFill>
                <a:latin typeface="Lalezar"/>
                <a:ea typeface="Lalezar"/>
                <a:cs typeface="Lalezar"/>
                <a:sym typeface="Lalezar"/>
              </a:rPr>
              <a:t>:</a:t>
            </a:r>
            <a:endParaRPr sz="3600">
              <a:solidFill>
                <a:srgbClr val="F72585"/>
              </a:solidFill>
              <a:latin typeface="Lalezar"/>
              <a:ea typeface="Lalezar"/>
              <a:cs typeface="Lalezar"/>
              <a:sym typeface="Lalezar"/>
            </a:endParaRPr>
          </a:p>
        </p:txBody>
      </p:sp>
      <p:sp>
        <p:nvSpPr>
          <p:cNvPr id="205" name="Google Shape;205;p26"/>
          <p:cNvSpPr txBox="1">
            <a:spLocks noGrp="1"/>
          </p:cNvSpPr>
          <p:nvPr>
            <p:ph type="title"/>
          </p:nvPr>
        </p:nvSpPr>
        <p:spPr>
          <a:xfrm>
            <a:off x="5423325" y="3097676"/>
            <a:ext cx="2755200" cy="914100"/>
          </a:xfrm>
          <a:prstGeom prst="rect">
            <a:avLst/>
          </a:prstGeom>
          <a:effectLst>
            <a:outerShdw blurRad="271463" dist="9525" dir="4680000" algn="bl" rotWithShape="0">
              <a:srgbClr val="F72585">
                <a:alpha val="8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000">
                <a:solidFill>
                  <a:srgbClr val="F72585"/>
                </a:solidFill>
                <a:latin typeface="Lalezar"/>
                <a:ea typeface="Lalezar"/>
                <a:cs typeface="Lalezar"/>
                <a:sym typeface="Lalezar"/>
              </a:rPr>
              <a:t>راه‌های ارتباطی :</a:t>
            </a:r>
            <a:endParaRPr sz="3000">
              <a:solidFill>
                <a:srgbClr val="F72585"/>
              </a:solidFill>
              <a:latin typeface="Lalezar"/>
              <a:ea typeface="Lalezar"/>
              <a:cs typeface="Lalezar"/>
              <a:sym typeface="Lalezar"/>
            </a:endParaRPr>
          </a:p>
        </p:txBody>
      </p:sp>
      <p:pic>
        <p:nvPicPr>
          <p:cNvPr id="208" name="Google Shape;20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1354" y="3640754"/>
            <a:ext cx="1009874" cy="1009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3801725"/>
            <a:ext cx="914099" cy="914099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6"/>
          <p:cNvSpPr txBox="1"/>
          <p:nvPr/>
        </p:nvSpPr>
        <p:spPr>
          <a:xfrm>
            <a:off x="733300" y="3990539"/>
            <a:ext cx="4453082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2300" dirty="0">
                <a:solidFill>
                  <a:srgbClr val="F0A202"/>
                </a:solidFill>
                <a:latin typeface="Lalezar"/>
                <a:ea typeface="Lalezar"/>
                <a:cs typeface="Lalezar"/>
                <a:sym typeface="Lalezar"/>
              </a:rPr>
              <a:t> </a:t>
            </a:r>
            <a:r>
              <a:rPr lang="en-US" sz="2300" dirty="0" err="1">
                <a:solidFill>
                  <a:srgbClr val="F0A202"/>
                </a:solidFill>
                <a:latin typeface="Lalezar"/>
                <a:ea typeface="Lalezar"/>
                <a:cs typeface="Lalezar"/>
                <a:sym typeface="Lalezar"/>
              </a:rPr>
              <a:t>manikouchmeshky</a:t>
            </a:r>
            <a:r>
              <a:rPr lang="en" sz="2300" dirty="0">
                <a:solidFill>
                  <a:srgbClr val="F0A202"/>
                </a:solidFill>
                <a:latin typeface="Lalezar"/>
                <a:ea typeface="Lalezar"/>
                <a:cs typeface="Lalezar"/>
                <a:sym typeface="Lalezar"/>
              </a:rPr>
              <a:t>@gmail.com</a:t>
            </a:r>
            <a:endParaRPr sz="2300" dirty="0">
              <a:solidFill>
                <a:srgbClr val="F0A202"/>
              </a:solidFill>
              <a:latin typeface="Lalezar"/>
              <a:ea typeface="Lalezar"/>
              <a:cs typeface="Lalezar"/>
              <a:sym typeface="Lalezar"/>
            </a:endParaRPr>
          </a:p>
        </p:txBody>
      </p:sp>
      <p:sp>
        <p:nvSpPr>
          <p:cNvPr id="211" name="Google Shape;211;p26"/>
          <p:cNvSpPr txBox="1"/>
          <p:nvPr/>
        </p:nvSpPr>
        <p:spPr>
          <a:xfrm>
            <a:off x="5350550" y="3989363"/>
            <a:ext cx="43086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2300" dirty="0">
                <a:solidFill>
                  <a:srgbClr val="F0A202"/>
                </a:solidFill>
                <a:latin typeface="Lalezar"/>
                <a:ea typeface="Lalezar"/>
                <a:cs typeface="Lalezar"/>
                <a:sym typeface="Lalezar"/>
              </a:rPr>
              <a:t>09191060648</a:t>
            </a:r>
            <a:endParaRPr sz="2300" dirty="0">
              <a:solidFill>
                <a:srgbClr val="F0A202"/>
              </a:solidFill>
              <a:latin typeface="Lalezar"/>
              <a:ea typeface="Lalezar"/>
              <a:cs typeface="Lalezar"/>
              <a:sym typeface="Lalezar"/>
            </a:endParaRPr>
          </a:p>
        </p:txBody>
      </p:sp>
      <p:sp>
        <p:nvSpPr>
          <p:cNvPr id="212" name="Google Shape;212;p26"/>
          <p:cNvSpPr txBox="1"/>
          <p:nvPr/>
        </p:nvSpPr>
        <p:spPr>
          <a:xfrm>
            <a:off x="5606425" y="1729200"/>
            <a:ext cx="2367300" cy="2826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indent="0" algn="just" rtl="1">
              <a:lnSpc>
                <a:spcPct val="119000"/>
              </a:lnSpc>
              <a:spcBef>
                <a:spcPts val="0"/>
              </a:spcBef>
              <a:spcAft>
                <a:spcPts val="600"/>
              </a:spcAft>
            </a:pPr>
            <a:r>
              <a:rPr lang="fa-IR" sz="1800" b="1" dirty="0">
                <a:solidFill>
                  <a:srgbClr val="F0A202"/>
                </a:solidFill>
                <a:latin typeface="Lalezar"/>
                <a:ea typeface="Lalezar"/>
                <a:cs typeface="Lalezar"/>
                <a:sym typeface="Lalezar"/>
              </a:rPr>
              <a:t>منبع اول:         </a:t>
            </a:r>
          </a:p>
          <a:p>
            <a:pPr marL="0" marR="0" indent="0" algn="just" rtl="1">
              <a:lnSpc>
                <a:spcPct val="119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kern="140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latin typeface="Calibri" panose="020F0502020204030204" pitchFamily="34" charset="0"/>
              </a:rPr>
              <a:t>https://kiandigital.com</a:t>
            </a:r>
          </a:p>
          <a:p>
            <a:pPr marL="0" marR="0" indent="0" algn="l">
              <a:lnSpc>
                <a:spcPct val="119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kern="140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800" kern="1400" dirty="0">
              <a:ln>
                <a:noFill/>
              </a:ln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marL="0" marR="0" indent="0" algn="just" rtl="1">
              <a:lnSpc>
                <a:spcPct val="119000"/>
              </a:lnSpc>
              <a:spcBef>
                <a:spcPts val="0"/>
              </a:spcBef>
              <a:spcAft>
                <a:spcPts val="600"/>
              </a:spcAft>
            </a:pPr>
            <a:endParaRPr lang="fa-IR" sz="1800" b="1" dirty="0">
              <a:solidFill>
                <a:srgbClr val="F0A202"/>
              </a:solidFill>
              <a:latin typeface="Lalezar"/>
              <a:ea typeface="Lalezar"/>
              <a:cs typeface="Lalezar"/>
              <a:sym typeface="Lalezar"/>
            </a:endParaRPr>
          </a:p>
          <a:p>
            <a:pPr marL="0" lvl="0" indent="0" algn="r" rtl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800" b="1" dirty="0">
              <a:solidFill>
                <a:srgbClr val="F0A202"/>
              </a:solidFill>
              <a:latin typeface="Lalezar"/>
              <a:ea typeface="Lalezar"/>
              <a:cs typeface="Lalezar"/>
              <a:sym typeface="Lalezar"/>
            </a:endParaRPr>
          </a:p>
          <a:p>
            <a:pPr marL="0" lvl="0" indent="0" algn="r" rtl="1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3" name="Google Shape;213;p26"/>
          <p:cNvSpPr txBox="1"/>
          <p:nvPr/>
        </p:nvSpPr>
        <p:spPr>
          <a:xfrm>
            <a:off x="2971450" y="1729200"/>
            <a:ext cx="2634900" cy="27952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F0A202"/>
                </a:solidFill>
                <a:latin typeface="Lalezar"/>
                <a:ea typeface="Lalezar"/>
                <a:cs typeface="Lalezar"/>
                <a:sym typeface="Lalezar"/>
              </a:rPr>
              <a:t>منبع </a:t>
            </a:r>
            <a:r>
              <a:rPr lang="fa-IR" sz="1800" b="1" dirty="0">
                <a:solidFill>
                  <a:srgbClr val="F0A202"/>
                </a:solidFill>
                <a:latin typeface="Lalezar"/>
                <a:ea typeface="Lalezar"/>
                <a:cs typeface="Lalezar"/>
                <a:sym typeface="Lalezar"/>
              </a:rPr>
              <a:t>دوم</a:t>
            </a:r>
            <a:r>
              <a:rPr lang="en" sz="1800" b="1" dirty="0">
                <a:solidFill>
                  <a:srgbClr val="F0A202"/>
                </a:solidFill>
                <a:latin typeface="Lalezar"/>
                <a:ea typeface="Lalezar"/>
                <a:cs typeface="Lalezar"/>
                <a:sym typeface="Lalezar"/>
              </a:rPr>
              <a:t>:</a:t>
            </a:r>
            <a:r>
              <a:rPr lang="fa-IR" sz="1800" b="1" dirty="0">
                <a:solidFill>
                  <a:srgbClr val="F0A202"/>
                </a:solidFill>
                <a:latin typeface="Lalezar"/>
                <a:ea typeface="Lalezar"/>
                <a:cs typeface="Lalezar"/>
                <a:sym typeface="Lalezar"/>
              </a:rPr>
              <a:t> </a:t>
            </a:r>
          </a:p>
          <a:p>
            <a:pPr marL="0" marR="0" indent="0" algn="just" rtl="1">
              <a:lnSpc>
                <a:spcPct val="119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kern="140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latin typeface="Calibri" panose="020F0502020204030204" pitchFamily="34" charset="0"/>
              </a:rPr>
              <a:t>https://www.mizan.news</a:t>
            </a:r>
          </a:p>
          <a:p>
            <a:pPr marL="0" marR="0" indent="0" algn="l">
              <a:lnSpc>
                <a:spcPct val="119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kern="140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800" kern="1400" dirty="0">
              <a:ln>
                <a:noFill/>
              </a:ln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marL="0" lvl="0" indent="0" algn="r" rt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fa-IR" sz="1800" b="1" dirty="0">
              <a:solidFill>
                <a:srgbClr val="F0A202"/>
              </a:solidFill>
              <a:latin typeface="Lalezar"/>
              <a:ea typeface="Lalezar"/>
              <a:cs typeface="Lalezar"/>
              <a:sym typeface="Lalezar"/>
            </a:endParaRPr>
          </a:p>
          <a:p>
            <a:pPr marL="0" lvl="0" indent="0" algn="r" rt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800" b="1" dirty="0">
              <a:solidFill>
                <a:srgbClr val="F0A202"/>
              </a:solidFill>
              <a:latin typeface="Lalezar"/>
              <a:ea typeface="Lalezar"/>
              <a:cs typeface="Lalezar"/>
              <a:sym typeface="Lalezar"/>
            </a:endParaRPr>
          </a:p>
          <a:p>
            <a:pPr marL="0" lvl="0" indent="0" algn="r" rtl="1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800" b="1" dirty="0">
              <a:solidFill>
                <a:srgbClr val="F0A202"/>
              </a:solidFill>
              <a:latin typeface="Lalezar"/>
              <a:ea typeface="Lalezar"/>
              <a:cs typeface="Lalezar"/>
              <a:sym typeface="Lalezar"/>
            </a:endParaRPr>
          </a:p>
          <a:p>
            <a:pPr marL="0" lvl="0" indent="0" algn="r" rtl="1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4" name="Google Shape;214;p26"/>
          <p:cNvSpPr txBox="1"/>
          <p:nvPr/>
        </p:nvSpPr>
        <p:spPr>
          <a:xfrm>
            <a:off x="148575" y="1729200"/>
            <a:ext cx="2823000" cy="21892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fa-IR" sz="1800" b="1" dirty="0">
                <a:solidFill>
                  <a:srgbClr val="F0A202"/>
                </a:solidFill>
                <a:latin typeface="Lalezar"/>
                <a:ea typeface="Lalezar"/>
                <a:cs typeface="Lalezar"/>
                <a:sym typeface="Lalezar"/>
              </a:rPr>
              <a:t>منبع سوم:</a:t>
            </a:r>
          </a:p>
          <a:p>
            <a:pPr marL="0" marR="0" indent="0" algn="just" rtl="1">
              <a:lnSpc>
                <a:spcPct val="119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kern="140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latin typeface="Calibri" panose="020F0502020204030204" pitchFamily="34" charset="0"/>
              </a:rPr>
              <a:t>https://donya-e-eqtesad.com</a:t>
            </a:r>
          </a:p>
          <a:p>
            <a:pPr marL="0" marR="0" indent="0" algn="l">
              <a:lnSpc>
                <a:spcPct val="119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kern="140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cs typeface="Tahoma" panose="020B0604030504040204" pitchFamily="34" charset="0"/>
              </a:rPr>
              <a:t> </a:t>
            </a:r>
            <a:endParaRPr lang="en-US" sz="1800" kern="1400" dirty="0">
              <a:ln>
                <a:noFill/>
              </a:ln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marL="0" lvl="0" indent="0" algn="r" rtl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800" b="1" dirty="0">
              <a:solidFill>
                <a:srgbClr val="F0A202"/>
              </a:solidFill>
              <a:latin typeface="Lalezar"/>
              <a:ea typeface="Lalezar"/>
              <a:cs typeface="Lalezar"/>
              <a:sym typeface="Lalezar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E4E9A6C-4707-481A-8A1F-D4DAD03D79A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3725" y="875826"/>
            <a:ext cx="1244161" cy="124416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DFA5FBC-E584-4001-BDA9-D2D933A041F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2270" y="2653392"/>
            <a:ext cx="1181730" cy="11817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0">
        <p14:vortex dir="r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78;p15">
            <a:extLst>
              <a:ext uri="{FF2B5EF4-FFF2-40B4-BE49-F238E27FC236}">
                <a16:creationId xmlns:a16="http://schemas.microsoft.com/office/drawing/2014/main" id="{9160420E-27AE-4AF1-96FB-5B08E5BEEF93}"/>
              </a:ext>
            </a:extLst>
          </p:cNvPr>
          <p:cNvSpPr txBox="1">
            <a:spLocks/>
          </p:cNvSpPr>
          <p:nvPr/>
        </p:nvSpPr>
        <p:spPr>
          <a:xfrm>
            <a:off x="212925" y="341350"/>
            <a:ext cx="8520600" cy="572700"/>
          </a:xfrm>
          <a:prstGeom prst="rect">
            <a:avLst/>
          </a:prstGeom>
          <a:effectLst>
            <a:outerShdw blurRad="271463" dist="9525" dir="4680000" algn="bl" rotWithShape="0">
              <a:srgbClr val="F72585">
                <a:alpha val="8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>
              <a:buSzPts val="990"/>
            </a:pPr>
            <a:r>
              <a:rPr lang="fa-IR" sz="3120" dirty="0">
                <a:solidFill>
                  <a:srgbClr val="F72585"/>
                </a:solidFill>
                <a:latin typeface="Lalezar"/>
                <a:ea typeface="Lalezar"/>
                <a:cs typeface="Lalezar"/>
                <a:sym typeface="Lalezar"/>
              </a:rPr>
              <a:t>فهرست مطالب</a:t>
            </a:r>
          </a:p>
        </p:txBody>
      </p:sp>
      <p:sp>
        <p:nvSpPr>
          <p:cNvPr id="12" name="Google Shape;79;p15">
            <a:extLst>
              <a:ext uri="{FF2B5EF4-FFF2-40B4-BE49-F238E27FC236}">
                <a16:creationId xmlns:a16="http://schemas.microsoft.com/office/drawing/2014/main" id="{64E7F105-8BC9-45F6-9E8D-834F62207A6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090049" y="1255838"/>
            <a:ext cx="1734300" cy="65247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r" rtl="1">
              <a:spcBef>
                <a:spcPts val="1200"/>
              </a:spcBef>
              <a:spcAft>
                <a:spcPts val="0"/>
              </a:spcAft>
              <a:buNone/>
            </a:pPr>
            <a:r>
              <a:rPr lang="fa-IR" b="1" dirty="0">
                <a:solidFill>
                  <a:srgbClr val="FF0000"/>
                </a:solidFill>
                <a:effectLst>
                  <a:glow rad="101600">
                    <a:srgbClr val="B93A3A">
                      <a:alpha val="6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lezar"/>
                <a:ea typeface="Lalezar"/>
                <a:cs typeface="Lalezar"/>
                <a:sym typeface="Lalezar"/>
              </a:rPr>
              <a:t>معرفی بورس</a:t>
            </a:r>
          </a:p>
          <a:p>
            <a:pPr marL="0" lvl="0" indent="0" algn="r" rtl="1">
              <a:spcBef>
                <a:spcPts val="1200"/>
              </a:spcBef>
              <a:spcAft>
                <a:spcPts val="0"/>
              </a:spcAft>
              <a:buNone/>
            </a:pPr>
            <a:endParaRPr lang="fa-IR" sz="1400" dirty="0">
              <a:solidFill>
                <a:srgbClr val="16BAC5"/>
              </a:solidFill>
              <a:latin typeface="Lalezar"/>
              <a:ea typeface="Lalezar"/>
              <a:cs typeface="Lalezar"/>
              <a:sym typeface="Lalezar"/>
            </a:endParaRPr>
          </a:p>
          <a:p>
            <a:pPr marL="457200" lvl="0" indent="0" algn="r" rtl="1">
              <a:spcBef>
                <a:spcPts val="1200"/>
              </a:spcBef>
              <a:spcAft>
                <a:spcPts val="1200"/>
              </a:spcAft>
              <a:buNone/>
            </a:pPr>
            <a:br>
              <a:rPr lang="en" sz="1400" dirty="0">
                <a:solidFill>
                  <a:srgbClr val="16BAC5"/>
                </a:solidFill>
                <a:latin typeface="Lalezar"/>
                <a:ea typeface="Lalezar"/>
                <a:cs typeface="Lalezar"/>
                <a:sym typeface="Lalezar"/>
              </a:rPr>
            </a:br>
            <a:endParaRPr sz="1400" dirty="0">
              <a:solidFill>
                <a:srgbClr val="16BAC5"/>
              </a:solidFill>
              <a:latin typeface="Lalezar"/>
              <a:ea typeface="Lalezar"/>
              <a:cs typeface="Lalezar"/>
              <a:sym typeface="Lalezar"/>
            </a:endParaRPr>
          </a:p>
        </p:txBody>
      </p:sp>
      <p:sp>
        <p:nvSpPr>
          <p:cNvPr id="13" name="Google Shape;80;p15">
            <a:extLst>
              <a:ext uri="{FF2B5EF4-FFF2-40B4-BE49-F238E27FC236}">
                <a16:creationId xmlns:a16="http://schemas.microsoft.com/office/drawing/2014/main" id="{0C20B095-EF32-46F5-BE77-234775A014E8}"/>
              </a:ext>
            </a:extLst>
          </p:cNvPr>
          <p:cNvSpPr txBox="1">
            <a:spLocks/>
          </p:cNvSpPr>
          <p:nvPr/>
        </p:nvSpPr>
        <p:spPr>
          <a:xfrm>
            <a:off x="5006154" y="1255838"/>
            <a:ext cx="1734300" cy="930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algn="r" rtl="1">
              <a:spcBef>
                <a:spcPts val="1200"/>
              </a:spcBef>
            </a:pPr>
            <a:r>
              <a:rPr lang="fa-IR" b="1" dirty="0">
                <a:solidFill>
                  <a:srgbClr val="00B0F0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lezar"/>
                <a:ea typeface="Lalezar"/>
                <a:cs typeface="Lalezar"/>
                <a:sym typeface="Lalezar"/>
              </a:rPr>
              <a:t>معرفی ره آورد</a:t>
            </a:r>
          </a:p>
          <a:p>
            <a:pPr marL="0" indent="0" algn="r" rtl="1">
              <a:spcBef>
                <a:spcPts val="1200"/>
              </a:spcBef>
            </a:pPr>
            <a:endParaRPr lang="fa-IR" dirty="0">
              <a:solidFill>
                <a:srgbClr val="16BAC5"/>
              </a:solidFill>
              <a:latin typeface="Lalezar"/>
              <a:ea typeface="Lalezar"/>
              <a:cs typeface="Lalezar"/>
              <a:sym typeface="Lalezar"/>
            </a:endParaRPr>
          </a:p>
        </p:txBody>
      </p:sp>
      <p:sp>
        <p:nvSpPr>
          <p:cNvPr id="14" name="Google Shape;81;p15">
            <a:extLst>
              <a:ext uri="{FF2B5EF4-FFF2-40B4-BE49-F238E27FC236}">
                <a16:creationId xmlns:a16="http://schemas.microsoft.com/office/drawing/2014/main" id="{448969C8-7D01-46F1-80DB-86C3F3C4A7B4}"/>
              </a:ext>
            </a:extLst>
          </p:cNvPr>
          <p:cNvSpPr txBox="1">
            <a:spLocks/>
          </p:cNvSpPr>
          <p:nvPr/>
        </p:nvSpPr>
        <p:spPr>
          <a:xfrm>
            <a:off x="1686737" y="1255838"/>
            <a:ext cx="2601462" cy="930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algn="r" rtl="1">
              <a:spcBef>
                <a:spcPts val="1200"/>
              </a:spcBef>
            </a:pPr>
            <a:r>
              <a:rPr lang="fa-IR" b="1" dirty="0">
                <a:solidFill>
                  <a:srgbClr val="FFFF00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lezar"/>
                <a:ea typeface="Lalezar"/>
                <a:cs typeface="Lalezar"/>
                <a:sym typeface="Lalezar"/>
              </a:rPr>
              <a:t>پیش مقدمه برای تحلیل</a:t>
            </a:r>
          </a:p>
          <a:p>
            <a:pPr marL="0" indent="0" algn="r" rtl="1">
              <a:spcBef>
                <a:spcPts val="1200"/>
              </a:spcBef>
            </a:pPr>
            <a:endParaRPr lang="fa-IR" dirty="0">
              <a:solidFill>
                <a:srgbClr val="16BAC5"/>
              </a:solidFill>
              <a:latin typeface="Lalezar"/>
              <a:ea typeface="Lalezar"/>
              <a:cs typeface="Lalezar"/>
              <a:sym typeface="Lalezar"/>
            </a:endParaRPr>
          </a:p>
        </p:txBody>
      </p:sp>
      <p:pic>
        <p:nvPicPr>
          <p:cNvPr id="15" name="Google Shape;82;p15">
            <a:extLst>
              <a:ext uri="{FF2B5EF4-FFF2-40B4-BE49-F238E27FC236}">
                <a16:creationId xmlns:a16="http://schemas.microsoft.com/office/drawing/2014/main" id="{78968D3A-023A-4519-B6FB-B8B8C290BBB8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60702" y="1733975"/>
            <a:ext cx="2257050" cy="2257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83;p15">
            <a:extLst>
              <a:ext uri="{FF2B5EF4-FFF2-40B4-BE49-F238E27FC236}">
                <a16:creationId xmlns:a16="http://schemas.microsoft.com/office/drawing/2014/main" id="{39805987-EEE6-4281-AF07-BB8CD263AE7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8316674" y="1466754"/>
            <a:ext cx="272599" cy="272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84;p15">
            <a:extLst>
              <a:ext uri="{FF2B5EF4-FFF2-40B4-BE49-F238E27FC236}">
                <a16:creationId xmlns:a16="http://schemas.microsoft.com/office/drawing/2014/main" id="{9DC4B6AB-9B67-4CA4-A6D0-3F4B3DF441E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8371861" y="2726056"/>
            <a:ext cx="272599" cy="272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87;p15">
            <a:extLst>
              <a:ext uri="{FF2B5EF4-FFF2-40B4-BE49-F238E27FC236}">
                <a16:creationId xmlns:a16="http://schemas.microsoft.com/office/drawing/2014/main" id="{F3819D04-DABF-473C-8F0B-4A64AAFB0B4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6340437" y="1546588"/>
            <a:ext cx="272599" cy="272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91;p15">
            <a:extLst>
              <a:ext uri="{FF2B5EF4-FFF2-40B4-BE49-F238E27FC236}">
                <a16:creationId xmlns:a16="http://schemas.microsoft.com/office/drawing/2014/main" id="{37749EE6-E9E4-4A9D-856E-0E3ADDD1F04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4021061" y="1496103"/>
            <a:ext cx="272599" cy="27259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47BB131-2134-4F97-9807-E13141217F3B}"/>
              </a:ext>
            </a:extLst>
          </p:cNvPr>
          <p:cNvSpPr txBox="1"/>
          <p:nvPr/>
        </p:nvSpPr>
        <p:spPr>
          <a:xfrm>
            <a:off x="3889206" y="2757061"/>
            <a:ext cx="24591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1800" b="1" dirty="0">
                <a:solidFill>
                  <a:srgbClr val="FFC000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lezar"/>
                <a:cs typeface="Lalezar"/>
              </a:rPr>
              <a:t>رتبه بندی سهام </a:t>
            </a:r>
            <a:endParaRPr lang="en-US" sz="1800" b="1" dirty="0">
              <a:solidFill>
                <a:srgbClr val="FFC000"/>
              </a:solidFill>
              <a:effectLst>
                <a:glow rad="228600">
                  <a:schemeClr val="accent6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alezar"/>
              <a:cs typeface="Lalezar"/>
            </a:endParaRPr>
          </a:p>
        </p:txBody>
      </p:sp>
      <p:pic>
        <p:nvPicPr>
          <p:cNvPr id="22" name="Google Shape;91;p15">
            <a:extLst>
              <a:ext uri="{FF2B5EF4-FFF2-40B4-BE49-F238E27FC236}">
                <a16:creationId xmlns:a16="http://schemas.microsoft.com/office/drawing/2014/main" id="{3ACCE512-D0CD-4413-AFCF-E22B0110E89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6348388" y="2760328"/>
            <a:ext cx="272599" cy="272599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301C749-4145-4BE5-9982-E525E0E5BD90}"/>
              </a:ext>
            </a:extLst>
          </p:cNvPr>
          <p:cNvSpPr txBox="1"/>
          <p:nvPr/>
        </p:nvSpPr>
        <p:spPr>
          <a:xfrm>
            <a:off x="6748404" y="2720149"/>
            <a:ext cx="163187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r" rtl="1">
              <a:spcBef>
                <a:spcPts val="1200"/>
              </a:spcBef>
              <a:spcAft>
                <a:spcPts val="0"/>
              </a:spcAft>
              <a:buNone/>
            </a:pPr>
            <a:r>
              <a:rPr lang="fa-IR" sz="2000" dirty="0">
                <a:solidFill>
                  <a:srgbClr val="92D050"/>
                </a:solidFill>
                <a:effectLst>
                  <a:glow rad="101600">
                    <a:srgbClr val="739061">
                      <a:alpha val="60000"/>
                    </a:srgbClr>
                  </a:glow>
                </a:effectLst>
                <a:latin typeface="Lalezar"/>
                <a:ea typeface="Lalezar"/>
                <a:cs typeface="Lalezar"/>
                <a:sym typeface="Lalezar"/>
              </a:rPr>
              <a:t>تحلیل</a:t>
            </a:r>
          </a:p>
        </p:txBody>
      </p:sp>
    </p:spTree>
    <p:extLst>
      <p:ext uri="{BB962C8B-B14F-4D97-AF65-F5344CB8AC3E}">
        <p14:creationId xmlns:p14="http://schemas.microsoft.com/office/powerpoint/2010/main" val="211147472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advTm="50924">
        <p15:prstTrans prst="wind"/>
      </p:transition>
    </mc:Choice>
    <mc:Fallback xmlns="">
      <p:transition advTm="5092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  <p:bldP spid="13" grpId="0"/>
      <p:bldP spid="14" grpId="0"/>
      <p:bldP spid="3" grpId="0"/>
      <p:bldP spid="1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DD4D092-757E-4EB0-BB78-5F2C2A9BFA6E}"/>
              </a:ext>
            </a:extLst>
          </p:cNvPr>
          <p:cNvSpPr txBox="1"/>
          <p:nvPr/>
        </p:nvSpPr>
        <p:spPr>
          <a:xfrm>
            <a:off x="3036985" y="724490"/>
            <a:ext cx="5004954" cy="3674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685800" rtl="1" fontAlgn="base">
              <a:lnSpc>
                <a:spcPts val="2250"/>
              </a:lnSpc>
              <a:spcAft>
                <a:spcPts val="1125"/>
              </a:spcAft>
              <a:buClrTx/>
            </a:pPr>
            <a:r>
              <a:rPr lang="fa-IR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lezar" panose="00000500000000000000" pitchFamily="2" charset="-78"/>
                <a:cs typeface="Lalezar" panose="00000500000000000000" pitchFamily="2" charset="-78"/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چرا سرمایه‌گذاری در بورس؟</a:t>
            </a:r>
            <a:endParaRPr lang="en-US" b="1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alezar" panose="00000500000000000000" pitchFamily="2" charset="-78"/>
              <a:cs typeface="Lalezar" panose="00000500000000000000" pitchFamily="2" charset="-7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8CEA0-FD88-4DF4-AA12-A87E6A94D69C}"/>
              </a:ext>
            </a:extLst>
          </p:cNvPr>
          <p:cNvSpPr txBox="1"/>
          <p:nvPr/>
        </p:nvSpPr>
        <p:spPr>
          <a:xfrm>
            <a:off x="3030057" y="1388922"/>
            <a:ext cx="5011882" cy="4347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 rtl="1">
              <a:lnSpc>
                <a:spcPts val="3000"/>
              </a:lnSpc>
              <a:spcBef>
                <a:spcPts val="0"/>
              </a:spcBef>
              <a:spcAft>
                <a:spcPts val="1500"/>
              </a:spcAft>
            </a:pPr>
            <a:r>
              <a:rPr lang="fa-IR" sz="14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lezar" panose="00000500000000000000" pitchFamily="2" charset="-78"/>
                <a:ea typeface="Times New Roman" panose="02020603050405020304" pitchFamily="18" charset="0"/>
                <a:cs typeface="Lalezar" panose="00000500000000000000" pitchFamily="2" charset="-78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سرمایه‌گذاری در بورس ریسک ندارد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lezar" panose="00000500000000000000" pitchFamily="2" charset="-78"/>
                <a:ea typeface="Times New Roman" panose="02020603050405020304" pitchFamily="18" charset="0"/>
                <a:cs typeface="Lalezar" panose="00000500000000000000" pitchFamily="2" charset="-78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</a:t>
            </a:r>
            <a:endParaRPr lang="en-US" sz="1000" b="1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alezar" panose="00000500000000000000" pitchFamily="2" charset="-78"/>
              <a:ea typeface="Calibri" panose="020F0502020204030204" pitchFamily="34" charset="0"/>
              <a:cs typeface="Lalezar" panose="00000500000000000000" pitchFamily="2" charset="-78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B702211-0768-4D4C-9FA1-025336EFB473}"/>
              </a:ext>
            </a:extLst>
          </p:cNvPr>
          <p:cNvSpPr txBox="1"/>
          <p:nvPr/>
        </p:nvSpPr>
        <p:spPr>
          <a:xfrm>
            <a:off x="3036985" y="1957355"/>
            <a:ext cx="5011882" cy="4347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 rtl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</a:pPr>
            <a:r>
              <a:rPr lang="fa-IR" sz="14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lezar" panose="00000500000000000000" pitchFamily="2" charset="-78"/>
                <a:ea typeface="Times New Roman" panose="02020603050405020304" pitchFamily="18" charset="0"/>
                <a:cs typeface="Lalezar" panose="00000500000000000000" pitchFamily="2" charset="-78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آنچه در مورد سرمایه‌گذاری در بورس باید بدانید</a:t>
            </a:r>
            <a:endParaRPr lang="en-US" sz="1000" b="1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alezar" panose="00000500000000000000" pitchFamily="2" charset="-78"/>
              <a:ea typeface="Calibri" panose="020F0502020204030204" pitchFamily="34" charset="0"/>
              <a:cs typeface="Lalezar" panose="00000500000000000000" pitchFamily="2" charset="-78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7C3DCEA-C170-4321-99F8-43B7502C0EEE}"/>
              </a:ext>
            </a:extLst>
          </p:cNvPr>
          <p:cNvSpPr txBox="1"/>
          <p:nvPr/>
        </p:nvSpPr>
        <p:spPr>
          <a:xfrm>
            <a:off x="2619335" y="2769620"/>
            <a:ext cx="5422604" cy="3400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 rtl="1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fa-IR" sz="14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lezar" panose="00000500000000000000" pitchFamily="2" charset="-78"/>
                <a:ea typeface="Calibri" panose="020F0502020204030204" pitchFamily="34" charset="0"/>
                <a:cs typeface="Lalezar" panose="00000500000000000000" pitchFamily="2" charset="-78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بازار سرمایه در ایران</a:t>
            </a:r>
            <a:endParaRPr lang="en-US" sz="1400" b="1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alezar" panose="00000500000000000000" pitchFamily="2" charset="-78"/>
              <a:ea typeface="Calibri" panose="020F0502020204030204" pitchFamily="34" charset="0"/>
              <a:cs typeface="Lalezar" panose="00000500000000000000" pitchFamily="2" charset="-78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F9EC995-9DF3-454F-A7B5-5B2777D79986}"/>
              </a:ext>
            </a:extLst>
          </p:cNvPr>
          <p:cNvSpPr txBox="1"/>
          <p:nvPr/>
        </p:nvSpPr>
        <p:spPr>
          <a:xfrm>
            <a:off x="2714751" y="3487244"/>
            <a:ext cx="5422604" cy="3400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76200" algn="r" rt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fa-IR" b="1" u="sng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lezar" panose="00000500000000000000" pitchFamily="2" charset="-78"/>
                <a:cs typeface="Lalezar" panose="00000500000000000000" pitchFamily="2" charset="-78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سرمایه گذاری در بازارهای مختلف</a:t>
            </a:r>
            <a:endParaRPr lang="en-US" sz="1050" b="1" u="sng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alezar" panose="00000500000000000000" pitchFamily="2" charset="-78"/>
              <a:ea typeface="Calibri" panose="020F0502020204030204" pitchFamily="34" charset="0"/>
              <a:cs typeface="Lalezar" panose="00000500000000000000" pitchFamily="2" charset="-78"/>
            </a:endParaRPr>
          </a:p>
        </p:txBody>
      </p:sp>
      <p:sp>
        <p:nvSpPr>
          <p:cNvPr id="11" name="Google Shape;79;p15">
            <a:extLst>
              <a:ext uri="{FF2B5EF4-FFF2-40B4-BE49-F238E27FC236}">
                <a16:creationId xmlns:a16="http://schemas.microsoft.com/office/drawing/2014/main" id="{916FD2B9-9FD1-4ED6-97DD-42CD1C4305A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2242" y="1001870"/>
            <a:ext cx="826936" cy="2862464"/>
          </a:xfrm>
          <a:prstGeom prst="rect">
            <a:avLst/>
          </a:prstGeom>
        </p:spPr>
        <p:txBody>
          <a:bodyPr spcFirstLastPara="1" vert="vert270" wrap="square" lIns="91425" tIns="91425" rIns="91425" bIns="91425" anchor="t" anchorCtr="0">
            <a:noAutofit/>
          </a:bodyPr>
          <a:lstStyle/>
          <a:p>
            <a:pPr marL="457200" lvl="0" indent="0" algn="ctr" rtl="1">
              <a:spcBef>
                <a:spcPts val="1200"/>
              </a:spcBef>
              <a:spcAft>
                <a:spcPts val="0"/>
              </a:spcAft>
              <a:buNone/>
            </a:pPr>
            <a:r>
              <a:rPr lang="fa-IR" sz="2400" b="1" dirty="0">
                <a:solidFill>
                  <a:srgbClr val="FF0000"/>
                </a:solidFill>
                <a:effectLst>
                  <a:glow rad="101600">
                    <a:srgbClr val="B93A3A">
                      <a:alpha val="6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lezar"/>
                <a:ea typeface="Lalezar"/>
                <a:cs typeface="Lalezar"/>
                <a:sym typeface="Lalezar"/>
              </a:rPr>
              <a:t>معرفی بورس</a:t>
            </a:r>
          </a:p>
          <a:p>
            <a:pPr marL="0" lvl="0" indent="0" algn="ctr" rtl="1">
              <a:spcBef>
                <a:spcPts val="1200"/>
              </a:spcBef>
              <a:spcAft>
                <a:spcPts val="0"/>
              </a:spcAft>
              <a:buNone/>
            </a:pPr>
            <a:endParaRPr lang="fa-IR" dirty="0">
              <a:solidFill>
                <a:srgbClr val="16BAC5"/>
              </a:solidFill>
              <a:latin typeface="Lalezar"/>
              <a:ea typeface="Lalezar"/>
              <a:cs typeface="Lalezar"/>
              <a:sym typeface="Lalezar"/>
            </a:endParaRPr>
          </a:p>
          <a:p>
            <a:pPr marL="457200" lvl="0" indent="0" algn="ctr" rtl="1">
              <a:spcBef>
                <a:spcPts val="1200"/>
              </a:spcBef>
              <a:spcAft>
                <a:spcPts val="1200"/>
              </a:spcAft>
              <a:buNone/>
            </a:pPr>
            <a:br>
              <a:rPr lang="en" dirty="0">
                <a:solidFill>
                  <a:srgbClr val="16BAC5"/>
                </a:solidFill>
                <a:latin typeface="Lalezar"/>
                <a:ea typeface="Lalezar"/>
                <a:cs typeface="Lalezar"/>
                <a:sym typeface="Lalezar"/>
              </a:rPr>
            </a:br>
            <a:endParaRPr dirty="0">
              <a:solidFill>
                <a:srgbClr val="16BAC5"/>
              </a:solidFill>
              <a:latin typeface="Lalezar"/>
              <a:ea typeface="Lalezar"/>
              <a:cs typeface="Lalezar"/>
              <a:sym typeface="Lalezar"/>
            </a:endParaRPr>
          </a:p>
        </p:txBody>
      </p:sp>
    </p:spTree>
    <p:extLst>
      <p:ext uri="{BB962C8B-B14F-4D97-AF65-F5344CB8AC3E}">
        <p14:creationId xmlns:p14="http://schemas.microsoft.com/office/powerpoint/2010/main" val="34042441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crush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4810C71-D5D2-4059-8C0F-30C44AF0AC70}"/>
              </a:ext>
            </a:extLst>
          </p:cNvPr>
          <p:cNvSpPr txBox="1"/>
          <p:nvPr/>
        </p:nvSpPr>
        <p:spPr>
          <a:xfrm>
            <a:off x="2852925" y="-337577"/>
            <a:ext cx="6915150" cy="8034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685800" rtl="1" fontAlgn="base">
              <a:lnSpc>
                <a:spcPts val="1856"/>
              </a:lnSpc>
              <a:buClrTx/>
            </a:pPr>
            <a:r>
              <a:rPr lang="fa-IR" sz="1350" b="1" kern="1200" dirty="0">
                <a:solidFill>
                  <a:schemeClr val="bg1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 </a:t>
            </a:r>
          </a:p>
          <a:p>
            <a:pPr algn="just" defTabSz="685800" rtl="1" fontAlgn="base">
              <a:lnSpc>
                <a:spcPts val="1856"/>
              </a:lnSpc>
              <a:buClrTx/>
            </a:pPr>
            <a:r>
              <a:rPr lang="en-US" sz="1350" b="1" kern="12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 </a:t>
            </a:r>
            <a:endParaRPr lang="en-US" sz="1200" b="1" kern="1200" dirty="0">
              <a:solidFill>
                <a:srgbClr val="4D4D4D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r" defTabSz="685800" rtl="1" fontAlgn="base">
              <a:lnSpc>
                <a:spcPct val="115000"/>
              </a:lnSpc>
              <a:buClrTx/>
            </a:pPr>
            <a:r>
              <a:rPr lang="en-US" sz="1350" b="1" kern="1200" dirty="0">
                <a:solidFill>
                  <a:srgbClr val="4D4D4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 </a:t>
            </a:r>
            <a:endParaRPr lang="en-US" sz="1200" b="1" kern="1200" dirty="0">
              <a:solidFill>
                <a:srgbClr val="4D4D4D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6F907B8-0A52-400B-BF28-CD9034868417}"/>
              </a:ext>
            </a:extLst>
          </p:cNvPr>
          <p:cNvSpPr txBox="1"/>
          <p:nvPr/>
        </p:nvSpPr>
        <p:spPr>
          <a:xfrm>
            <a:off x="2400299" y="342901"/>
            <a:ext cx="4517335" cy="4335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685800" rtl="1" fontAlgn="base">
              <a:lnSpc>
                <a:spcPts val="2250"/>
              </a:lnSpc>
              <a:spcAft>
                <a:spcPts val="1125"/>
              </a:spcAft>
              <a:buClrTx/>
            </a:pPr>
            <a:r>
              <a:rPr lang="fa-IR" sz="3120" dirty="0">
                <a:solidFill>
                  <a:srgbClr val="F72585"/>
                </a:solidFill>
                <a:latin typeface="Lalezar"/>
                <a:cs typeface="Lalezar"/>
              </a:rPr>
              <a:t>چرا سرمایه‌گذاری در بورس؟</a:t>
            </a:r>
            <a:endParaRPr lang="en-US" sz="3120" dirty="0">
              <a:solidFill>
                <a:srgbClr val="F72585"/>
              </a:solidFill>
              <a:latin typeface="Lalezar"/>
              <a:cs typeface="Lalezar"/>
            </a:endParaRPr>
          </a:p>
        </p:txBody>
      </p:sp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38954EBD-35F9-40C8-A9DB-09F9D6D868E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27558440"/>
              </p:ext>
            </p:extLst>
          </p:nvPr>
        </p:nvGraphicFramePr>
        <p:xfrm>
          <a:off x="970059" y="1645919"/>
          <a:ext cx="7593496" cy="19796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26" name="Picture 2" descr="منظور از صف خرید و فروش سهام در بازار بورس چیست؟ - مهد سرمایه">
            <a:extLst>
              <a:ext uri="{FF2B5EF4-FFF2-40B4-BE49-F238E27FC236}">
                <a16:creationId xmlns:a16="http://schemas.microsoft.com/office/drawing/2014/main" id="{0B1499F2-11FF-4AC2-B3A1-6262EAF695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295" b="39705"/>
          <a:stretch/>
        </p:blipFill>
        <p:spPr bwMode="auto">
          <a:xfrm>
            <a:off x="2059389" y="1670239"/>
            <a:ext cx="755978" cy="759791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اوراق بهادار چیست و چه انواعی دارد؟ | آموزش مفید">
            <a:extLst>
              <a:ext uri="{FF2B5EF4-FFF2-40B4-BE49-F238E27FC236}">
                <a16:creationId xmlns:a16="http://schemas.microsoft.com/office/drawing/2014/main" id="{112B67F7-3DF0-4746-8964-3F7ADF372A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72" r="25352"/>
          <a:stretch/>
        </p:blipFill>
        <p:spPr bwMode="auto">
          <a:xfrm>
            <a:off x="2059389" y="2768928"/>
            <a:ext cx="795131" cy="85664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5462312"/>
      </p:ext>
    </p:extLst>
  </p:cSld>
  <p:clrMapOvr>
    <a:masterClrMapping/>
  </p:clrMapOvr>
  <p:transition spd="slow">
    <p:dissolv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6F907B8-0A52-400B-BF28-CD9034868417}"/>
              </a:ext>
            </a:extLst>
          </p:cNvPr>
          <p:cNvSpPr txBox="1"/>
          <p:nvPr/>
        </p:nvSpPr>
        <p:spPr>
          <a:xfrm rot="5400000">
            <a:off x="3927943" y="-1558502"/>
            <a:ext cx="498213" cy="3889125"/>
          </a:xfrm>
          <a:prstGeom prst="rect">
            <a:avLst/>
          </a:prstGeom>
          <a:noFill/>
        </p:spPr>
        <p:txBody>
          <a:bodyPr vert="vert270" wrap="square">
            <a:spAutoFit/>
          </a:bodyPr>
          <a:lstStyle/>
          <a:p>
            <a:pPr algn="r" defTabSz="685800" rtl="1" fontAlgn="base">
              <a:lnSpc>
                <a:spcPts val="2250"/>
              </a:lnSpc>
              <a:spcAft>
                <a:spcPts val="1125"/>
              </a:spcAft>
              <a:buClrTx/>
            </a:pPr>
            <a:r>
              <a:rPr lang="fa-IR" sz="2400" dirty="0">
                <a:solidFill>
                  <a:srgbClr val="F72585"/>
                </a:solidFill>
                <a:latin typeface="Lalezar"/>
                <a:cs typeface="Lalezar"/>
              </a:rPr>
              <a:t>چرا سرمایه‌گذاری در بورس؟</a:t>
            </a:r>
            <a:endParaRPr lang="en-US" sz="2400" dirty="0">
              <a:solidFill>
                <a:srgbClr val="F72585"/>
              </a:solidFill>
              <a:latin typeface="Lalezar"/>
              <a:cs typeface="Lalezar"/>
            </a:endParaRP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32DA4687-EFB1-4684-AC90-3E704538679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39681423"/>
              </p:ext>
            </p:extLst>
          </p:nvPr>
        </p:nvGraphicFramePr>
        <p:xfrm>
          <a:off x="2788258" y="825994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374966E2-FF75-4C17-B82C-B503EE159F4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217877">
            <a:off x="650191" y="1890121"/>
            <a:ext cx="1935746" cy="1935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72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4810C71-D5D2-4059-8C0F-30C44AF0AC70}"/>
              </a:ext>
            </a:extLst>
          </p:cNvPr>
          <p:cNvSpPr txBox="1"/>
          <p:nvPr/>
        </p:nvSpPr>
        <p:spPr>
          <a:xfrm>
            <a:off x="1120741" y="870587"/>
            <a:ext cx="6915150" cy="5598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defTabSz="685800" rtl="1" fontAlgn="base">
              <a:lnSpc>
                <a:spcPts val="1856"/>
              </a:lnSpc>
              <a:buClrTx/>
            </a:pPr>
            <a:r>
              <a:rPr lang="en-US" sz="1350" b="1" kern="12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 </a:t>
            </a:r>
            <a:endParaRPr lang="en-US" sz="1200" b="1" kern="1200" dirty="0">
              <a:solidFill>
                <a:srgbClr val="4D4D4D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r" defTabSz="685800" rtl="1" fontAlgn="base">
              <a:lnSpc>
                <a:spcPct val="115000"/>
              </a:lnSpc>
              <a:buClrTx/>
            </a:pPr>
            <a:r>
              <a:rPr lang="en-US" sz="1350" b="1" kern="1200" dirty="0">
                <a:solidFill>
                  <a:srgbClr val="4D4D4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 </a:t>
            </a:r>
            <a:endParaRPr lang="en-US" sz="1200" b="1" kern="1200" dirty="0">
              <a:solidFill>
                <a:srgbClr val="4D4D4D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Picture 11">
            <a:hlinkClick r:id="rId2" action="ppaction://hlinksldjump"/>
            <a:extLst>
              <a:ext uri="{FF2B5EF4-FFF2-40B4-BE49-F238E27FC236}">
                <a16:creationId xmlns:a16="http://schemas.microsoft.com/office/drawing/2014/main" id="{15C32132-744D-48D5-AE09-D7ECDAF4159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68649">
            <a:off x="8345993" y="129137"/>
            <a:ext cx="607495" cy="60749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2BD2D50-4D83-4C85-A786-CB3B906602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1173" y="1254375"/>
            <a:ext cx="6693988" cy="352379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EC5D0BD-1A50-4961-92D8-1620A1DCB9BD}"/>
              </a:ext>
            </a:extLst>
          </p:cNvPr>
          <p:cNvSpPr txBox="1"/>
          <p:nvPr/>
        </p:nvSpPr>
        <p:spPr>
          <a:xfrm>
            <a:off x="1461173" y="319506"/>
            <a:ext cx="6693988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rtl="1"/>
            <a:endParaRPr lang="fa-IR" sz="1600" dirty="0">
              <a:solidFill>
                <a:srgbClr val="FF0000"/>
              </a:solidFill>
              <a:latin typeface="Lalezar" panose="00000500000000000000" pitchFamily="2" charset="-78"/>
              <a:cs typeface="Lalezar" panose="00000500000000000000" pitchFamily="2" charset="-78"/>
            </a:endParaRPr>
          </a:p>
          <a:p>
            <a:pPr algn="ctr" rtl="1"/>
            <a:r>
              <a:rPr lang="fa-IR" sz="1600" dirty="0">
                <a:solidFill>
                  <a:srgbClr val="FF0000"/>
                </a:solidFill>
                <a:latin typeface="Lalezar" panose="00000500000000000000" pitchFamily="2" charset="-78"/>
                <a:cs typeface="Lalezar" panose="00000500000000000000" pitchFamily="2" charset="-78"/>
              </a:rPr>
              <a:t>بورس بهتر از بانک در هر بازه ده ساله</a:t>
            </a:r>
          </a:p>
          <a:p>
            <a:pPr algn="ctr" rtl="1"/>
            <a:endParaRPr lang="en-US" sz="1600" dirty="0">
              <a:solidFill>
                <a:srgbClr val="FF0000"/>
              </a:solidFill>
              <a:latin typeface="Lalezar" panose="00000500000000000000" pitchFamily="2" charset="-78"/>
              <a:cs typeface="Lalezar" panose="00000500000000000000" pitchFamily="2" charset="-78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65F881E-8903-495C-9184-61076B217C94}"/>
              </a:ext>
            </a:extLst>
          </p:cNvPr>
          <p:cNvSpPr txBox="1"/>
          <p:nvPr/>
        </p:nvSpPr>
        <p:spPr>
          <a:xfrm>
            <a:off x="259107" y="1254375"/>
            <a:ext cx="498213" cy="3889125"/>
          </a:xfrm>
          <a:prstGeom prst="rect">
            <a:avLst/>
          </a:prstGeom>
          <a:noFill/>
        </p:spPr>
        <p:txBody>
          <a:bodyPr vert="vert270" wrap="square">
            <a:spAutoFit/>
          </a:bodyPr>
          <a:lstStyle/>
          <a:p>
            <a:pPr algn="r" defTabSz="685800" rtl="1" fontAlgn="base">
              <a:lnSpc>
                <a:spcPts val="2250"/>
              </a:lnSpc>
              <a:spcAft>
                <a:spcPts val="1125"/>
              </a:spcAft>
              <a:buClrTx/>
            </a:pPr>
            <a:r>
              <a:rPr lang="fa-IR" sz="2400" dirty="0">
                <a:solidFill>
                  <a:srgbClr val="F72585"/>
                </a:solidFill>
                <a:latin typeface="Lalezar"/>
                <a:cs typeface="Lalezar"/>
              </a:rPr>
              <a:t>چرا سرمایه‌گذاری در بورس؟</a:t>
            </a:r>
            <a:endParaRPr lang="en-US" sz="2400" dirty="0">
              <a:solidFill>
                <a:srgbClr val="F72585"/>
              </a:solidFill>
              <a:latin typeface="Lalezar"/>
              <a:cs typeface="Lalezar"/>
            </a:endParaRPr>
          </a:p>
        </p:txBody>
      </p:sp>
    </p:spTree>
    <p:extLst>
      <p:ext uri="{BB962C8B-B14F-4D97-AF65-F5344CB8AC3E}">
        <p14:creationId xmlns:p14="http://schemas.microsoft.com/office/powerpoint/2010/main" val="2438591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shred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49933C1-ACE3-4810-8416-EC356350B980}"/>
              </a:ext>
            </a:extLst>
          </p:cNvPr>
          <p:cNvSpPr txBox="1"/>
          <p:nvPr/>
        </p:nvSpPr>
        <p:spPr>
          <a:xfrm>
            <a:off x="2581536" y="168344"/>
            <a:ext cx="4514850" cy="3872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685800" rtl="1" fontAlgn="base">
              <a:lnSpc>
                <a:spcPts val="2250"/>
              </a:lnSpc>
              <a:spcAft>
                <a:spcPts val="1125"/>
              </a:spcAft>
              <a:buClrTx/>
            </a:pPr>
            <a:r>
              <a:rPr lang="fa-IR" sz="2000" b="1" dirty="0">
                <a:solidFill>
                  <a:srgbClr val="FFFF00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lezar"/>
                <a:cs typeface="Lalezar"/>
              </a:rPr>
              <a:t>سرمایه‌گذاری در بورس ریسک ندارد !!</a:t>
            </a:r>
            <a:endParaRPr lang="en-US" sz="2000" b="1" dirty="0">
              <a:solidFill>
                <a:srgbClr val="FFFF00"/>
              </a:solidFill>
              <a:effectLst>
                <a:glow rad="228600">
                  <a:schemeClr val="accent6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alezar"/>
              <a:cs typeface="Lalezar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034424-B316-4F46-B466-BA1BF9DB704D}"/>
              </a:ext>
            </a:extLst>
          </p:cNvPr>
          <p:cNvSpPr txBox="1"/>
          <p:nvPr/>
        </p:nvSpPr>
        <p:spPr>
          <a:xfrm>
            <a:off x="500932" y="1369872"/>
            <a:ext cx="6873750" cy="20399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defTabSz="685800" rtl="1" fontAlgn="base">
              <a:lnSpc>
                <a:spcPct val="150000"/>
              </a:lnSpc>
              <a:buClrTx/>
            </a:pPr>
            <a:r>
              <a:rPr lang="fa-IR" sz="1350" b="1" kern="1200" dirty="0">
                <a:solidFill>
                  <a:schemeClr val="bg1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B Zar" panose="00000400000000000000" pitchFamily="2" charset="-78"/>
              </a:rPr>
              <a:t>بسیاری از افراد فکر می‌کنند چون قیمت سهام در بورس بالا و پایین می‌رود، بورس قمار است. ممکن است قیمت خیلی بالا برود یا یک شب به صفر برسد و کل دارایی‌شان را از دست بدهند. تحلیلگران نیز می‌گویند بورس ریسک دارد</a:t>
            </a:r>
            <a:r>
              <a:rPr lang="en-US" sz="1350" b="1" kern="1200" dirty="0">
                <a:solidFill>
                  <a:schemeClr val="bg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B Zar" panose="00000400000000000000" pitchFamily="2" charset="-78"/>
              </a:rPr>
              <a:t>.</a:t>
            </a:r>
            <a:endParaRPr lang="en-US" sz="1200" b="1" kern="12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B Zar" panose="00000400000000000000" pitchFamily="2" charset="-78"/>
            </a:endParaRPr>
          </a:p>
          <a:p>
            <a:pPr algn="just" defTabSz="685800" rtl="1" fontAlgn="base">
              <a:lnSpc>
                <a:spcPct val="150000"/>
              </a:lnSpc>
              <a:buClrTx/>
            </a:pPr>
            <a:r>
              <a:rPr lang="fa-IR" sz="1800" b="1" kern="1200" dirty="0">
                <a:solidFill>
                  <a:srgbClr val="FF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B Zar" panose="00000400000000000000" pitchFamily="2" charset="-78"/>
              </a:rPr>
              <a:t>بله، </a:t>
            </a:r>
            <a:r>
              <a:rPr lang="fa-IR" sz="1350" b="1" kern="1200" dirty="0">
                <a:solidFill>
                  <a:schemeClr val="bg1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B Zar" panose="00000400000000000000" pitchFamily="2" charset="-78"/>
              </a:rPr>
              <a:t>هر سرمایه گذاری ریسک دارد. ولی برعکس بسیاری از سرمایه‌گذاری‌هایی که به طور روزمره و بدون داشتن آگاهی انجام می‌دهیم </a:t>
            </a:r>
            <a:r>
              <a:rPr lang="fa-IR" sz="1350" b="1" kern="1200" dirty="0">
                <a:solidFill>
                  <a:srgbClr val="00B0F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B Zar" panose="00000400000000000000" pitchFamily="2" charset="-78"/>
              </a:rPr>
              <a:t>(مانند سرمایه‌گذاری در مؤسسات اعتباری) </a:t>
            </a:r>
            <a:r>
              <a:rPr lang="fa-IR" sz="1350" b="1" kern="1200" dirty="0">
                <a:solidFill>
                  <a:schemeClr val="bg1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B Zar" panose="00000400000000000000" pitchFamily="2" charset="-78"/>
              </a:rPr>
              <a:t>سرمایه‌گذاری در بورس به هیچ وجه منجر به از دست دادن کل سرمایه شما نمی‌شود. همچنین روند بلند مدت آن همیشه مثبت بوده است</a:t>
            </a:r>
            <a:r>
              <a:rPr lang="en-US" sz="1350" b="1" kern="1200" dirty="0">
                <a:solidFill>
                  <a:schemeClr val="bg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B Zar" panose="00000400000000000000" pitchFamily="2" charset="-78"/>
              </a:rPr>
              <a:t>.</a:t>
            </a:r>
            <a:endParaRPr lang="en-US" sz="1200" b="1" kern="12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B Zar" panose="00000400000000000000" pitchFamily="2" charset="-78"/>
            </a:endParaRPr>
          </a:p>
        </p:txBody>
      </p:sp>
      <p:pic>
        <p:nvPicPr>
          <p:cNvPr id="2050" name="Picture 2" descr="3D مردم کوچک - با یک علامت سوال 1120352">
            <a:hlinkClick r:id="rId2" action="ppaction://hlinksldjump"/>
            <a:extLst>
              <a:ext uri="{FF2B5EF4-FFF2-40B4-BE49-F238E27FC236}">
                <a16:creationId xmlns:a16="http://schemas.microsoft.com/office/drawing/2014/main" id="{78815315-2B7C-44CF-8BDD-B5FBC7A1C5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9489" y="1522778"/>
            <a:ext cx="1364032" cy="1734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Arrow: Striped Right 14">
            <a:extLst>
              <a:ext uri="{FF2B5EF4-FFF2-40B4-BE49-F238E27FC236}">
                <a16:creationId xmlns:a16="http://schemas.microsoft.com/office/drawing/2014/main" id="{95629200-1016-46B7-9033-9DB81BB255D7}"/>
              </a:ext>
            </a:extLst>
          </p:cNvPr>
          <p:cNvSpPr/>
          <p:nvPr/>
        </p:nvSpPr>
        <p:spPr>
          <a:xfrm rot="20154656">
            <a:off x="1425118" y="1267757"/>
            <a:ext cx="6035040" cy="3036186"/>
          </a:xfrm>
          <a:prstGeom prst="stripedRightArrow">
            <a:avLst/>
          </a:prstGeom>
          <a:solidFill>
            <a:srgbClr val="FF0066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>
              <a:lnSpc>
                <a:spcPct val="200000"/>
              </a:lnSpc>
            </a:pPr>
            <a:r>
              <a:rPr lang="fa-IR" b="1" kern="1200" dirty="0">
                <a:solidFill>
                  <a:schemeClr val="bg1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B Zar" panose="00000400000000000000" pitchFamily="2" charset="-78"/>
              </a:rPr>
              <a:t>بنابراین اگر بتوانید نوسان کوتاه مدت بورس را تحمل کنید، در بلند مدت (حداقل ۳ سال) حتماً بازده مطلوب را خواهید گرفت و در این مطلب هیچ تردید و ریسکی وجود ندارد</a:t>
            </a:r>
            <a:r>
              <a:rPr lang="en-US" b="1" kern="1200" dirty="0">
                <a:solidFill>
                  <a:schemeClr val="bg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B Zar" panose="00000400000000000000" pitchFamily="2" charset="-78"/>
              </a:rPr>
              <a:t>.</a:t>
            </a:r>
            <a:endParaRPr lang="en-US" b="1" kern="12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B Zar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86761164"/>
      </p:ext>
    </p:extLst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63AC462-9923-4924-B924-43647495A7D9}"/>
              </a:ext>
            </a:extLst>
          </p:cNvPr>
          <p:cNvSpPr txBox="1"/>
          <p:nvPr/>
        </p:nvSpPr>
        <p:spPr>
          <a:xfrm rot="16200000">
            <a:off x="-1626036" y="2692357"/>
            <a:ext cx="4289923" cy="3904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685800" rtl="1" fontAlgn="base">
              <a:lnSpc>
                <a:spcPts val="2250"/>
              </a:lnSpc>
              <a:spcAft>
                <a:spcPts val="1125"/>
              </a:spcAft>
              <a:buClrTx/>
            </a:pPr>
            <a:r>
              <a:rPr lang="fa-IR" sz="1800" dirty="0">
                <a:solidFill>
                  <a:srgbClr val="F72585"/>
                </a:solidFill>
                <a:effectLst>
                  <a:glow rad="101600">
                    <a:srgbClr val="FF0066">
                      <a:alpha val="60000"/>
                    </a:srgbClr>
                  </a:glow>
                </a:effectLst>
                <a:latin typeface="Lalezar"/>
                <a:cs typeface="Lalezar"/>
              </a:rPr>
              <a:t>آنچه در مورد سرمایه‌گذاری در بورس باید بدانید</a:t>
            </a:r>
            <a:endParaRPr lang="en-US" sz="1800" dirty="0">
              <a:solidFill>
                <a:srgbClr val="F72585"/>
              </a:solidFill>
              <a:effectLst>
                <a:glow rad="101600">
                  <a:srgbClr val="FF0066">
                    <a:alpha val="60000"/>
                  </a:srgbClr>
                </a:glow>
              </a:effectLst>
              <a:latin typeface="Lalezar"/>
              <a:cs typeface="Lalezar"/>
            </a:endParaRP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D059243F-018F-49C6-9AD4-71B8514760B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98416817"/>
              </p:ext>
            </p:extLst>
          </p:nvPr>
        </p:nvGraphicFramePr>
        <p:xfrm>
          <a:off x="1518699" y="742640"/>
          <a:ext cx="6475012" cy="42899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5432A6C9-7BFC-4808-9963-0CF7F5CE3968}"/>
              </a:ext>
            </a:extLst>
          </p:cNvPr>
          <p:cNvSpPr txBox="1"/>
          <p:nvPr/>
        </p:nvSpPr>
        <p:spPr>
          <a:xfrm>
            <a:off x="1897711" y="342147"/>
            <a:ext cx="4623682" cy="4004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r" defTabSz="685800" rtl="1" eaLnBrk="1" fontAlgn="base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fa-IR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Calibri" panose="020F0502020204030204" pitchFamily="34" charset="0"/>
                <a:ea typeface="Times New Roman" panose="02020603050405020304" pitchFamily="18" charset="0"/>
                <a:cs typeface="B Titr" panose="00000700000000000000" pitchFamily="2" charset="-78"/>
                <a:sym typeface="Arial"/>
              </a:rPr>
              <a:t>نحوه سرمایه‌گذاری در بورس چگونه است؟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B Titr" panose="00000700000000000000" pitchFamily="2" charset="-78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69117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 isInverted="1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Custom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Custom Design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ru-RU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ru-RU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</a:defRPr>
        </a:defPPr>
      </a:lstStyle>
    </a:lnDef>
  </a:objectDefaults>
  <a:extraClrSchemeLst>
    <a:extraClrScheme>
      <a:clrScheme name="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1185</TotalTime>
  <Words>1283</Words>
  <Application>Microsoft Office PowerPoint</Application>
  <PresentationFormat>نمایش روی پرده (16:9)</PresentationFormat>
  <Paragraphs>306</Paragraphs>
  <Slides>27</Slides>
  <Notes>11</Notes>
  <HiddenSlides>0</HiddenSlides>
  <MMClips>0</MMClips>
  <ScaleCrop>false</ScaleCrop>
  <HeadingPairs>
    <vt:vector size="6" baseType="variant">
      <vt:variant>
        <vt:lpstr>نوع خط بکاربرده شده</vt:lpstr>
      </vt:variant>
      <vt:variant>
        <vt:i4>12</vt:i4>
      </vt:variant>
      <vt:variant>
        <vt:lpstr>طرح زمینه</vt:lpstr>
      </vt:variant>
      <vt:variant>
        <vt:i4>2</vt:i4>
      </vt:variant>
      <vt:variant>
        <vt:lpstr>عنوان های اسلاید</vt:lpstr>
      </vt:variant>
      <vt:variant>
        <vt:i4>27</vt:i4>
      </vt:variant>
    </vt:vector>
  </HeadingPairs>
  <TitlesOfParts>
    <vt:vector size="41" baseType="lpstr">
      <vt:lpstr>Wingdings</vt:lpstr>
      <vt:lpstr>Comic Sans MS</vt:lpstr>
      <vt:lpstr>B Traffic</vt:lpstr>
      <vt:lpstr>Symbol</vt:lpstr>
      <vt:lpstr>Times New Roman</vt:lpstr>
      <vt:lpstr>B Zar</vt:lpstr>
      <vt:lpstr>Arial</vt:lpstr>
      <vt:lpstr>Lalezar</vt:lpstr>
      <vt:lpstr>Calibri</vt:lpstr>
      <vt:lpstr>Verdana</vt:lpstr>
      <vt:lpstr>B Morvarid</vt:lpstr>
      <vt:lpstr>Barlow Condensed SemiBold</vt:lpstr>
      <vt:lpstr>Simple Light</vt:lpstr>
      <vt:lpstr>Custom Design</vt:lpstr>
      <vt:lpstr>تحلیل سهام و خرید و فروش آن</vt:lpstr>
      <vt:lpstr>اعضا پروژه: مانی کوچمشکی ، ماهان هژبریان</vt:lpstr>
      <vt:lpstr>ارائه PowerPoint</vt:lpstr>
      <vt:lpstr>ارائه PowerPoint</vt:lpstr>
      <vt:lpstr>ارائه PowerPoint</vt:lpstr>
      <vt:lpstr>ارائه PowerPoint</vt:lpstr>
      <vt:lpstr>ارائه PowerPoint</vt:lpstr>
      <vt:lpstr>ارائه PowerPoint</vt:lpstr>
      <vt:lpstr>ارائه PowerPoint</vt:lpstr>
      <vt:lpstr>ارائه PowerPoint</vt:lpstr>
      <vt:lpstr>ارائه PowerPoint</vt:lpstr>
      <vt:lpstr>ارائه PowerPoint</vt:lpstr>
      <vt:lpstr>ارائه PowerPoint</vt:lpstr>
      <vt:lpstr>ارائه PowerPoint</vt:lpstr>
      <vt:lpstr>ارائه PowerPoint</vt:lpstr>
      <vt:lpstr>ویژگی‌های ره  آورد</vt:lpstr>
      <vt:lpstr>ارائه PowerPoint</vt:lpstr>
      <vt:lpstr>زر</vt:lpstr>
      <vt:lpstr>خودرو</vt:lpstr>
      <vt:lpstr>وبملت</vt:lpstr>
      <vt:lpstr>دارایکم</vt:lpstr>
      <vt:lpstr>فولاد</vt:lpstr>
      <vt:lpstr>ارائه PowerPoint</vt:lpstr>
      <vt:lpstr>ارائه PowerPoint</vt:lpstr>
      <vt:lpstr>ارائه PowerPoint</vt:lpstr>
      <vt:lpstr>پرسش و پاسخ</vt:lpstr>
      <vt:lpstr>با تشکر از توجه شما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عنوان پروژه</dc:title>
  <dc:creator>mm</dc:creator>
  <cp:lastModifiedBy>mm</cp:lastModifiedBy>
  <cp:revision>35</cp:revision>
  <dcterms:modified xsi:type="dcterms:W3CDTF">2022-04-06T07:44:25Z</dcterms:modified>
</cp:coreProperties>
</file>